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6"/>
  </p:notesMasterIdLst>
  <p:sldIdLst>
    <p:sldId id="256" r:id="rId2"/>
    <p:sldId id="415" r:id="rId3"/>
    <p:sldId id="430" r:id="rId4"/>
    <p:sldId id="431" r:id="rId5"/>
    <p:sldId id="416" r:id="rId6"/>
    <p:sldId id="484" r:id="rId7"/>
    <p:sldId id="335" r:id="rId8"/>
    <p:sldId id="336" r:id="rId9"/>
    <p:sldId id="483" r:id="rId10"/>
    <p:sldId id="485" r:id="rId11"/>
    <p:sldId id="486" r:id="rId12"/>
    <p:sldId id="414" r:id="rId13"/>
    <p:sldId id="417" r:id="rId14"/>
    <p:sldId id="420" r:id="rId15"/>
    <p:sldId id="418" r:id="rId16"/>
    <p:sldId id="463" r:id="rId17"/>
    <p:sldId id="419" r:id="rId18"/>
    <p:sldId id="465" r:id="rId19"/>
    <p:sldId id="466" r:id="rId20"/>
    <p:sldId id="422" r:id="rId21"/>
    <p:sldId id="451" r:id="rId22"/>
    <p:sldId id="452" r:id="rId23"/>
    <p:sldId id="453" r:id="rId24"/>
    <p:sldId id="454" r:id="rId25"/>
    <p:sldId id="455" r:id="rId26"/>
    <p:sldId id="424" r:id="rId27"/>
    <p:sldId id="456" r:id="rId28"/>
    <p:sldId id="427" r:id="rId29"/>
    <p:sldId id="450" r:id="rId30"/>
    <p:sldId id="440" r:id="rId31"/>
    <p:sldId id="428" r:id="rId32"/>
    <p:sldId id="457" r:id="rId33"/>
    <p:sldId id="458" r:id="rId34"/>
    <p:sldId id="467" r:id="rId35"/>
    <p:sldId id="468" r:id="rId36"/>
    <p:sldId id="469" r:id="rId37"/>
    <p:sldId id="277" r:id="rId38"/>
    <p:sldId id="459" r:id="rId39"/>
    <p:sldId id="460" r:id="rId40"/>
    <p:sldId id="461" r:id="rId41"/>
    <p:sldId id="487" r:id="rId42"/>
    <p:sldId id="473" r:id="rId43"/>
    <p:sldId id="341" r:id="rId44"/>
    <p:sldId id="342" r:id="rId45"/>
    <p:sldId id="476" r:id="rId46"/>
    <p:sldId id="478" r:id="rId47"/>
    <p:sldId id="291" r:id="rId48"/>
    <p:sldId id="346" r:id="rId49"/>
    <p:sldId id="298" r:id="rId50"/>
    <p:sldId id="296" r:id="rId51"/>
    <p:sldId id="348" r:id="rId52"/>
    <p:sldId id="479" r:id="rId53"/>
    <p:sldId id="480" r:id="rId54"/>
    <p:sldId id="481" r:id="rId55"/>
  </p:sldIdLst>
  <p:sldSz cx="10693400" cy="7562850"/>
  <p:notesSz cx="10693400" cy="7562850"/>
  <p:defaultTextStyle>
    <a:defPPr>
      <a:defRPr lang="en-US"/>
    </a:defPPr>
    <a:lvl1pPr marL="0" algn="l" defTabSz="457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0" algn="l" defTabSz="457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57" algn="l" defTabSz="457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35" algn="l" defTabSz="457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11" algn="l" defTabSz="457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91" algn="l" defTabSz="457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471" algn="l" defTabSz="457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548" algn="l" defTabSz="457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27" algn="l" defTabSz="4570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38" autoAdjust="0"/>
    <p:restoredTop sz="94523"/>
  </p:normalViewPr>
  <p:slideViewPr>
    <p:cSldViewPr>
      <p:cViewPr varScale="1">
        <p:scale>
          <a:sx n="71" d="100"/>
          <a:sy n="71" d="100"/>
        </p:scale>
        <p:origin x="69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65D8D-27E0-4D48-8746-2B20AEE0A676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66738"/>
            <a:ext cx="4010025" cy="2836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592513"/>
            <a:ext cx="8553450" cy="34036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7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74441-F951-0D46-BA9F-DB296B2A5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0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0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080" algn="l" defTabSz="4570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157" algn="l" defTabSz="4570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235" algn="l" defTabSz="4570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311" algn="l" defTabSz="4570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91" algn="l" defTabSz="4570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471" algn="l" defTabSz="4570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548" algn="l" defTabSz="4570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627" algn="l" defTabSz="45708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57275" y="695325"/>
            <a:ext cx="4899025" cy="34655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394200"/>
            <a:ext cx="5143500" cy="4240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474" tIns="46737" rIns="93474" bIns="46737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113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EDF7E6DF-BF00-1249-A6A0-CBBF713F764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EBAC97CE-7983-7143-B8C6-14D9009D4D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CD7423F0-ADC3-444B-BF3C-62DDE43FA04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CB140F6-9405-7B45-9AE8-486AF11840A1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752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57275" y="695325"/>
            <a:ext cx="4899025" cy="34655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394200"/>
            <a:ext cx="5143500" cy="4240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474" tIns="46737" rIns="93474" bIns="46737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348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57275" y="695325"/>
            <a:ext cx="4899025" cy="34655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394200"/>
            <a:ext cx="5143500" cy="4240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474" tIns="46737" rIns="93474" bIns="46737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8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>
            <a:extLst>
              <a:ext uri="{FF2B5EF4-FFF2-40B4-BE49-F238E27FC236}">
                <a16:creationId xmlns:a16="http://schemas.microsoft.com/office/drawing/2014/main" id="{920020E9-A77F-B140-BE13-2DE8915DF66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1922" name="Notes Placeholder 2">
            <a:extLst>
              <a:ext uri="{FF2B5EF4-FFF2-40B4-BE49-F238E27FC236}">
                <a16:creationId xmlns:a16="http://schemas.microsoft.com/office/drawing/2014/main" id="{512FD198-EF87-0446-9E04-7F593981F8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23" name="Slide Number Placeholder 3">
            <a:extLst>
              <a:ext uri="{FF2B5EF4-FFF2-40B4-BE49-F238E27FC236}">
                <a16:creationId xmlns:a16="http://schemas.microsoft.com/office/drawing/2014/main" id="{FA5FDB6D-E216-1941-82D4-93971B447D4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23F8142-76B0-C34F-A62A-72F5F9F8F701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4315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Image Placeholder 1">
            <a:extLst>
              <a:ext uri="{FF2B5EF4-FFF2-40B4-BE49-F238E27FC236}">
                <a16:creationId xmlns:a16="http://schemas.microsoft.com/office/drawing/2014/main" id="{23F7E12A-573E-9A44-8E4A-E985E17EE43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83970" name="Notes Placeholder 2">
            <a:extLst>
              <a:ext uri="{FF2B5EF4-FFF2-40B4-BE49-F238E27FC236}">
                <a16:creationId xmlns:a16="http://schemas.microsoft.com/office/drawing/2014/main" id="{A08A961F-F4D2-D444-8E7F-1B47A0BDC7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3971" name="Slide Number Placeholder 3">
            <a:extLst>
              <a:ext uri="{FF2B5EF4-FFF2-40B4-BE49-F238E27FC236}">
                <a16:creationId xmlns:a16="http://schemas.microsoft.com/office/drawing/2014/main" id="{926CB1CF-37CB-7941-9C56-C295A0C983C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DD102EC-86CE-EB4B-91C0-219CDCD476EA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4393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57275" y="695325"/>
            <a:ext cx="4899025" cy="34655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837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394200"/>
            <a:ext cx="5143500" cy="4240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474" tIns="46737" rIns="93474" bIns="46737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971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441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54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57275" y="695325"/>
            <a:ext cx="4899025" cy="34655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394200"/>
            <a:ext cx="5143500" cy="4240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474" tIns="46737" rIns="93474" bIns="46737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11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Notes Placeholder">
            <a:extLst>
              <a:ext uri="{FF2B5EF4-FFF2-40B4-BE49-F238E27FC236}">
                <a16:creationId xmlns:a16="http://schemas.microsoft.com/office/drawing/2014/main" id="{A79475D7-3B56-8045-AC33-06BE62471DB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069975" y="3592513"/>
            <a:ext cx="8553450" cy="3403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9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1069975" y="3592513"/>
            <a:ext cx="8553450" cy="3403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93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057275" y="695325"/>
            <a:ext cx="4899025" cy="34655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394200"/>
            <a:ext cx="5143500" cy="42402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474" tIns="46737" rIns="93474" bIns="46737"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005" y="2349388"/>
            <a:ext cx="9089390" cy="162111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010" y="4285615"/>
            <a:ext cx="7485380" cy="19327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191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52715" y="302865"/>
            <a:ext cx="2406015" cy="6452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670" y="302865"/>
            <a:ext cx="7039822" cy="64529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5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8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705" y="4859833"/>
            <a:ext cx="9089390" cy="1502066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05" y="3205461"/>
            <a:ext cx="9089390" cy="1654373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8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96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4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92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8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3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8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72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670" y="1764668"/>
            <a:ext cx="4722918" cy="499113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35812" y="1764668"/>
            <a:ext cx="4722918" cy="499113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163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692891"/>
            <a:ext cx="4724775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81" indent="0">
              <a:buNone/>
              <a:defRPr sz="2300" b="1"/>
            </a:lvl2pPr>
            <a:lvl3pPr marL="1042963" indent="0">
              <a:buNone/>
              <a:defRPr sz="2100" b="1"/>
            </a:lvl3pPr>
            <a:lvl4pPr marL="1564443" indent="0">
              <a:buNone/>
              <a:defRPr sz="1800" b="1"/>
            </a:lvl4pPr>
            <a:lvl5pPr marL="2085924" indent="0">
              <a:buNone/>
              <a:defRPr sz="1800" b="1"/>
            </a:lvl5pPr>
            <a:lvl6pPr marL="2607406" indent="0">
              <a:buNone/>
              <a:defRPr sz="1800" b="1"/>
            </a:lvl6pPr>
            <a:lvl7pPr marL="3128887" indent="0">
              <a:buNone/>
              <a:defRPr sz="1800" b="1"/>
            </a:lvl7pPr>
            <a:lvl8pPr marL="3650368" indent="0">
              <a:buNone/>
              <a:defRPr sz="1800" b="1"/>
            </a:lvl8pPr>
            <a:lvl9pPr marL="4171849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670" y="2398406"/>
            <a:ext cx="4724775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2102" y="1692891"/>
            <a:ext cx="4726631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81" indent="0">
              <a:buNone/>
              <a:defRPr sz="2300" b="1"/>
            </a:lvl2pPr>
            <a:lvl3pPr marL="1042963" indent="0">
              <a:buNone/>
              <a:defRPr sz="2100" b="1"/>
            </a:lvl3pPr>
            <a:lvl4pPr marL="1564443" indent="0">
              <a:buNone/>
              <a:defRPr sz="1800" b="1"/>
            </a:lvl4pPr>
            <a:lvl5pPr marL="2085924" indent="0">
              <a:buNone/>
              <a:defRPr sz="1800" b="1"/>
            </a:lvl5pPr>
            <a:lvl6pPr marL="2607406" indent="0">
              <a:buNone/>
              <a:defRPr sz="1800" b="1"/>
            </a:lvl6pPr>
            <a:lvl7pPr marL="3128887" indent="0">
              <a:buNone/>
              <a:defRPr sz="1800" b="1"/>
            </a:lvl7pPr>
            <a:lvl8pPr marL="3650368" indent="0">
              <a:buNone/>
              <a:defRPr sz="1800" b="1"/>
            </a:lvl8pPr>
            <a:lvl9pPr marL="4171849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2102" y="2398406"/>
            <a:ext cx="4726631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231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08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7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3" y="301113"/>
            <a:ext cx="3518055" cy="128148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822" y="301116"/>
            <a:ext cx="5977908" cy="645468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673" y="1582598"/>
            <a:ext cx="3518055" cy="5173200"/>
          </a:xfrm>
        </p:spPr>
        <p:txBody>
          <a:bodyPr/>
          <a:lstStyle>
            <a:lvl1pPr marL="0" indent="0">
              <a:buNone/>
              <a:defRPr sz="1600"/>
            </a:lvl1pPr>
            <a:lvl2pPr marL="521481" indent="0">
              <a:buNone/>
              <a:defRPr sz="1400"/>
            </a:lvl2pPr>
            <a:lvl3pPr marL="1042963" indent="0">
              <a:buNone/>
              <a:defRPr sz="1100"/>
            </a:lvl3pPr>
            <a:lvl4pPr marL="1564443" indent="0">
              <a:buNone/>
              <a:defRPr sz="1000"/>
            </a:lvl4pPr>
            <a:lvl5pPr marL="2085924" indent="0">
              <a:buNone/>
              <a:defRPr sz="1000"/>
            </a:lvl5pPr>
            <a:lvl6pPr marL="2607406" indent="0">
              <a:buNone/>
              <a:defRPr sz="1000"/>
            </a:lvl6pPr>
            <a:lvl7pPr marL="3128887" indent="0">
              <a:buNone/>
              <a:defRPr sz="1000"/>
            </a:lvl7pPr>
            <a:lvl8pPr marL="3650368" indent="0">
              <a:buNone/>
              <a:defRPr sz="1000"/>
            </a:lvl8pPr>
            <a:lvl9pPr marL="417184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2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981" y="5293995"/>
            <a:ext cx="6416040" cy="62498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981" y="675755"/>
            <a:ext cx="6416040" cy="4537710"/>
          </a:xfrm>
        </p:spPr>
        <p:txBody>
          <a:bodyPr/>
          <a:lstStyle>
            <a:lvl1pPr marL="0" indent="0">
              <a:buNone/>
              <a:defRPr sz="3700"/>
            </a:lvl1pPr>
            <a:lvl2pPr marL="521481" indent="0">
              <a:buNone/>
              <a:defRPr sz="3200"/>
            </a:lvl2pPr>
            <a:lvl3pPr marL="1042963" indent="0">
              <a:buNone/>
              <a:defRPr sz="2700"/>
            </a:lvl3pPr>
            <a:lvl4pPr marL="1564443" indent="0">
              <a:buNone/>
              <a:defRPr sz="2300"/>
            </a:lvl4pPr>
            <a:lvl5pPr marL="2085924" indent="0">
              <a:buNone/>
              <a:defRPr sz="2300"/>
            </a:lvl5pPr>
            <a:lvl6pPr marL="2607406" indent="0">
              <a:buNone/>
              <a:defRPr sz="2300"/>
            </a:lvl6pPr>
            <a:lvl7pPr marL="3128887" indent="0">
              <a:buNone/>
              <a:defRPr sz="2300"/>
            </a:lvl7pPr>
            <a:lvl8pPr marL="3650368" indent="0">
              <a:buNone/>
              <a:defRPr sz="2300"/>
            </a:lvl8pPr>
            <a:lvl9pPr marL="4171849" indent="0">
              <a:buNone/>
              <a:defRPr sz="2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981" y="5918981"/>
            <a:ext cx="6416040" cy="887584"/>
          </a:xfrm>
        </p:spPr>
        <p:txBody>
          <a:bodyPr/>
          <a:lstStyle>
            <a:lvl1pPr marL="0" indent="0">
              <a:buNone/>
              <a:defRPr sz="1600"/>
            </a:lvl1pPr>
            <a:lvl2pPr marL="521481" indent="0">
              <a:buNone/>
              <a:defRPr sz="1400"/>
            </a:lvl2pPr>
            <a:lvl3pPr marL="1042963" indent="0">
              <a:buNone/>
              <a:defRPr sz="1100"/>
            </a:lvl3pPr>
            <a:lvl4pPr marL="1564443" indent="0">
              <a:buNone/>
              <a:defRPr sz="1000"/>
            </a:lvl4pPr>
            <a:lvl5pPr marL="2085924" indent="0">
              <a:buNone/>
              <a:defRPr sz="1000"/>
            </a:lvl5pPr>
            <a:lvl6pPr marL="2607406" indent="0">
              <a:buNone/>
              <a:defRPr sz="1000"/>
            </a:lvl6pPr>
            <a:lvl7pPr marL="3128887" indent="0">
              <a:buNone/>
              <a:defRPr sz="1000"/>
            </a:lvl7pPr>
            <a:lvl8pPr marL="3650368" indent="0">
              <a:buNone/>
              <a:defRPr sz="1000"/>
            </a:lvl8pPr>
            <a:lvl9pPr marL="417184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670" y="302867"/>
            <a:ext cx="9624060" cy="1260475"/>
          </a:xfrm>
          <a:prstGeom prst="rect">
            <a:avLst/>
          </a:prstGeom>
        </p:spPr>
        <p:txBody>
          <a:bodyPr vert="horz" lIns="104296" tIns="52148" rIns="104296" bIns="5214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670" y="1764668"/>
            <a:ext cx="9624060" cy="4991131"/>
          </a:xfrm>
          <a:prstGeom prst="rect">
            <a:avLst/>
          </a:prstGeom>
        </p:spPr>
        <p:txBody>
          <a:bodyPr vert="horz" lIns="104296" tIns="52148" rIns="104296" bIns="5214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671" y="7009643"/>
            <a:ext cx="2495127" cy="402652"/>
          </a:xfrm>
          <a:prstGeom prst="rect">
            <a:avLst/>
          </a:prstGeom>
        </p:spPr>
        <p:txBody>
          <a:bodyPr vert="horz" lIns="104296" tIns="52148" rIns="104296" bIns="52148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3581" y="7009643"/>
            <a:ext cx="3386243" cy="402652"/>
          </a:xfrm>
          <a:prstGeom prst="rect">
            <a:avLst/>
          </a:prstGeom>
        </p:spPr>
        <p:txBody>
          <a:bodyPr vert="horz" lIns="104296" tIns="52148" rIns="104296" bIns="52148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63603" y="7009643"/>
            <a:ext cx="2495127" cy="402652"/>
          </a:xfrm>
          <a:prstGeom prst="rect">
            <a:avLst/>
          </a:prstGeom>
        </p:spPr>
        <p:txBody>
          <a:bodyPr vert="horz" lIns="104296" tIns="52148" rIns="104296" bIns="52148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11096"/>
            <a:fld id="{81D60167-4931-47E6-BA6A-407CBD079E47}" type="slidenum">
              <a:rPr lang="en-US" smtClean="0"/>
              <a:pPr marL="111096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07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521481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11" indent="-391111" algn="l" defTabSz="521481" rtl="0" eaLnBrk="1" latinLnBrk="0" hangingPunct="1">
        <a:spcBef>
          <a:spcPct val="20000"/>
        </a:spcBef>
        <a:buFont typeface="Arial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07" indent="-325927" algn="l" defTabSz="521481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702" indent="-260741" algn="l" defTabSz="521481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184" indent="-260741" algn="l" defTabSz="521481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664" indent="-260741" algn="l" defTabSz="521481" rtl="0" eaLnBrk="1" latinLnBrk="0" hangingPunct="1">
        <a:spcBef>
          <a:spcPct val="20000"/>
        </a:spcBef>
        <a:buFont typeface="Arial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146" indent="-260741" algn="l" defTabSz="521481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627" indent="-260741" algn="l" defTabSz="521481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107" indent="-260741" algn="l" defTabSz="521481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590" indent="-260741" algn="l" defTabSz="521481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1" algn="l" defTabSz="5214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63" algn="l" defTabSz="5214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43" algn="l" defTabSz="5214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24" algn="l" defTabSz="5214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06" algn="l" defTabSz="5214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887" algn="l" defTabSz="5214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368" algn="l" defTabSz="5214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849" algn="l" defTabSz="52148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emf"/><Relationship Id="rId5" Type="http://schemas.openxmlformats.org/officeDocument/2006/relationships/image" Target="../media/image10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50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47.e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46.emf"/><Relationship Id="rId4" Type="http://schemas.openxmlformats.org/officeDocument/2006/relationships/image" Target="../media/image43.e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48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//Users/joseprincipe/Documents/Jose/Reports/ONR%20SA/2016/top_down.mp4" TargetMode="External"/><Relationship Id="rId1" Type="http://schemas.microsoft.com/office/2007/relationships/media" Target="file://///Users/joseprincipe/Documents/Jose/Reports/ONR%20SA/2016/top_down.mp4" TargetMode="External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5.mp4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4839" y="348995"/>
            <a:ext cx="152400" cy="1393825"/>
          </a:xfrm>
          <a:custGeom>
            <a:avLst/>
            <a:gdLst/>
            <a:ahLst/>
            <a:cxnLst/>
            <a:rect l="l" t="t" r="r" b="b"/>
            <a:pathLst>
              <a:path w="152400" h="1393825">
                <a:moveTo>
                  <a:pt x="0" y="0"/>
                </a:moveTo>
                <a:lnTo>
                  <a:pt x="0" y="1393698"/>
                </a:lnTo>
                <a:lnTo>
                  <a:pt x="152400" y="1393698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8"/>
            <a:ext cx="0" cy="6705600"/>
          </a:xfrm>
          <a:custGeom>
            <a:avLst/>
            <a:gdLst/>
            <a:ahLst/>
            <a:cxnLst/>
            <a:rect l="l" t="t" r="r" b="b"/>
            <a:pathLst>
              <a:path h="6705600">
                <a:moveTo>
                  <a:pt x="0" y="0"/>
                </a:moveTo>
                <a:lnTo>
                  <a:pt x="0" y="6705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2863598"/>
            <a:ext cx="0" cy="4191000"/>
          </a:xfrm>
          <a:custGeom>
            <a:avLst/>
            <a:gdLst/>
            <a:ahLst/>
            <a:cxnLst/>
            <a:rect l="l" t="t" r="r" b="b"/>
            <a:pathLst>
              <a:path h="4191000">
                <a:moveTo>
                  <a:pt x="0" y="0"/>
                </a:moveTo>
                <a:lnTo>
                  <a:pt x="0" y="419100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54251" y="6737607"/>
            <a:ext cx="3175" cy="309879"/>
          </a:xfrm>
          <a:custGeom>
            <a:avLst/>
            <a:gdLst/>
            <a:ahLst/>
            <a:cxnLst/>
            <a:rect l="l" t="t" r="r" b="b"/>
            <a:pathLst>
              <a:path w="3175" h="309879">
                <a:moveTo>
                  <a:pt x="0" y="0"/>
                </a:moveTo>
                <a:lnTo>
                  <a:pt x="0" y="309372"/>
                </a:lnTo>
                <a:lnTo>
                  <a:pt x="3048" y="309372"/>
                </a:lnTo>
                <a:lnTo>
                  <a:pt x="30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66427" y="2863598"/>
            <a:ext cx="152400" cy="4343399"/>
          </a:xfrm>
          <a:custGeom>
            <a:avLst/>
            <a:gdLst/>
            <a:ahLst/>
            <a:cxnLst/>
            <a:rect l="l" t="t" r="r" b="b"/>
            <a:pathLst>
              <a:path w="152400" h="4343400">
                <a:moveTo>
                  <a:pt x="0" y="0"/>
                </a:moveTo>
                <a:lnTo>
                  <a:pt x="0" y="4343400"/>
                </a:lnTo>
                <a:lnTo>
                  <a:pt x="152400" y="43434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4839" y="2863598"/>
            <a:ext cx="152400" cy="4343399"/>
          </a:xfrm>
          <a:custGeom>
            <a:avLst/>
            <a:gdLst/>
            <a:ahLst/>
            <a:cxnLst/>
            <a:rect l="l" t="t" r="r" b="b"/>
            <a:pathLst>
              <a:path w="152400" h="4343400">
                <a:moveTo>
                  <a:pt x="0" y="0"/>
                </a:moveTo>
                <a:lnTo>
                  <a:pt x="0" y="4343400"/>
                </a:lnTo>
                <a:lnTo>
                  <a:pt x="152400" y="43434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654536" y="3373793"/>
            <a:ext cx="7197364" cy="1520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2535" algn="ctr"/>
            <a:r>
              <a:rPr lang="en-US" sz="2800" spc="250" dirty="0">
                <a:cs typeface="Georgia"/>
              </a:rPr>
              <a:t>Jose Principe</a:t>
            </a:r>
            <a:r>
              <a:rPr lang="en-US" sz="2800" spc="-135" dirty="0">
                <a:cs typeface="Georgia"/>
              </a:rPr>
              <a:t> </a:t>
            </a:r>
            <a:endParaRPr sz="2800" dirty="0">
              <a:cs typeface="Georgia"/>
            </a:endParaRPr>
          </a:p>
          <a:p>
            <a:pPr>
              <a:spcBef>
                <a:spcPts val="5"/>
              </a:spcBef>
            </a:pPr>
            <a:endParaRPr dirty="0">
              <a:cs typeface="Times New Roman"/>
            </a:endParaRPr>
          </a:p>
          <a:p>
            <a:pPr marL="12062" marR="5080" algn="ctr">
              <a:lnSpc>
                <a:spcPct val="120000"/>
              </a:lnSpc>
            </a:pPr>
            <a:r>
              <a:rPr sz="2000" spc="250" dirty="0">
                <a:cs typeface="Georgia"/>
              </a:rPr>
              <a:t>UNIVERSIT</a:t>
            </a:r>
            <a:r>
              <a:rPr sz="2000" dirty="0">
                <a:cs typeface="Georgia"/>
              </a:rPr>
              <a:t>Y </a:t>
            </a:r>
            <a:r>
              <a:rPr sz="2000" spc="105" dirty="0">
                <a:cs typeface="Georgia"/>
              </a:rPr>
              <a:t> </a:t>
            </a:r>
            <a:r>
              <a:rPr sz="2000" spc="250" dirty="0">
                <a:cs typeface="Georgia"/>
              </a:rPr>
              <a:t>O</a:t>
            </a:r>
            <a:r>
              <a:rPr sz="2000" dirty="0">
                <a:cs typeface="Georgia"/>
              </a:rPr>
              <a:t>F </a:t>
            </a:r>
            <a:r>
              <a:rPr sz="2000" spc="110" dirty="0">
                <a:cs typeface="Georgia"/>
              </a:rPr>
              <a:t> </a:t>
            </a:r>
            <a:r>
              <a:rPr sz="2000" spc="250" dirty="0">
                <a:cs typeface="Georgia"/>
              </a:rPr>
              <a:t>FLORID</a:t>
            </a:r>
            <a:r>
              <a:rPr sz="2000" dirty="0">
                <a:cs typeface="Georgia"/>
              </a:rPr>
              <a:t>A</a:t>
            </a:r>
            <a:r>
              <a:rPr sz="2000" spc="-135" dirty="0">
                <a:cs typeface="Georgia"/>
              </a:rPr>
              <a:t> </a:t>
            </a:r>
            <a:endParaRPr lang="en-US" sz="2000" spc="-135" dirty="0">
              <a:cs typeface="Georgia"/>
            </a:endParaRPr>
          </a:p>
          <a:p>
            <a:pPr marL="12062" marR="5080" algn="ctr">
              <a:lnSpc>
                <a:spcPct val="120000"/>
              </a:lnSpc>
            </a:pPr>
            <a:r>
              <a:rPr lang="en-US" sz="2400" dirty="0" err="1">
                <a:cs typeface="Georgia"/>
              </a:rPr>
              <a:t>principe@cnel.ufl.edu</a:t>
            </a:r>
            <a:endParaRPr sz="2400" dirty="0"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2701" y="1714245"/>
            <a:ext cx="845819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7" marR="5080" indent="424702" algn="ctr"/>
            <a:r>
              <a:rPr lang="en-US" sz="4400" dirty="0"/>
              <a:t>Attention Based Video Recognition</a:t>
            </a:r>
            <a:endParaRPr sz="4000" dirty="0">
              <a:latin typeface="Georgia"/>
              <a:cs typeface="Georgia"/>
            </a:endParaRPr>
          </a:p>
        </p:txBody>
      </p:sp>
      <p:pic>
        <p:nvPicPr>
          <p:cNvPr id="25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6025055"/>
            <a:ext cx="2495125" cy="651970"/>
          </a:xfrm>
          <a:prstGeom prst="rect">
            <a:avLst/>
          </a:prstGeom>
        </p:spPr>
      </p:pic>
      <p:pic>
        <p:nvPicPr>
          <p:cNvPr id="26" name="Picture 2" descr="http://cnel.ufl.edu/images/cnel_logo_mv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00" y="5991225"/>
            <a:ext cx="2052163" cy="72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819325" indent="-315125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260500" indent="-2521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764701" indent="-2521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268901" indent="-2521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7731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32773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7815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42857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82C5DC84-700B-D84E-8849-9481CBC3B2A1}" type="slidenum">
              <a:rPr lang="en-US" altLang="en-US" b="0"/>
              <a:pPr/>
              <a:t>10</a:t>
            </a:fld>
            <a:endParaRPr lang="en-US" altLang="en-US" b="0"/>
          </a:p>
        </p:txBody>
      </p:sp>
      <p:sp>
        <p:nvSpPr>
          <p:cNvPr id="27650" name="Rectangle 1033"/>
          <p:cNvSpPr>
            <a:spLocks noChangeArrowheads="1"/>
          </p:cNvSpPr>
          <p:nvPr/>
        </p:nvSpPr>
        <p:spPr bwMode="auto">
          <a:xfrm>
            <a:off x="3402122" y="230712"/>
            <a:ext cx="3219474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HISU (Ventral)</a:t>
            </a:r>
          </a:p>
        </p:txBody>
      </p:sp>
      <p:sp>
        <p:nvSpPr>
          <p:cNvPr id="27651" name="Rectangle 1034"/>
          <p:cNvSpPr>
            <a:spLocks noChangeArrowheads="1"/>
          </p:cNvSpPr>
          <p:nvPr/>
        </p:nvSpPr>
        <p:spPr bwMode="auto">
          <a:xfrm>
            <a:off x="977053" y="1843445"/>
            <a:ext cx="4537710" cy="498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Based on a dynamical system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Uses Empirical Bayes (free energy optimization).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Bidirectional architecture (top down causes)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Requires inference for testing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Very slow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647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647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647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652" name="Rectangle 1034"/>
          <p:cNvSpPr>
            <a:spLocks noChangeArrowheads="1"/>
          </p:cNvSpPr>
          <p:nvPr/>
        </p:nvSpPr>
        <p:spPr bwMode="auto">
          <a:xfrm>
            <a:off x="5766858" y="1829440"/>
            <a:ext cx="4285615" cy="579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Based on a neural net (convolutional and recurrent) architecture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Uses gradient descent learning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Top down is limited (only errors)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Testing is recall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Much faster and similar performance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More flexible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2647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647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2647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653" name="TextBox 1"/>
          <p:cNvSpPr txBox="1">
            <a:spLocks noChangeArrowheads="1"/>
          </p:cNvSpPr>
          <p:nvPr/>
        </p:nvSpPr>
        <p:spPr bwMode="auto">
          <a:xfrm>
            <a:off x="2069466" y="1260476"/>
            <a:ext cx="254550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1985"/>
              <a:t>Previous Architecture</a:t>
            </a:r>
          </a:p>
        </p:txBody>
      </p:sp>
      <p:sp>
        <p:nvSpPr>
          <p:cNvPr id="27654" name="TextBox 6"/>
          <p:cNvSpPr txBox="1">
            <a:spLocks noChangeArrowheads="1"/>
          </p:cNvSpPr>
          <p:nvPr/>
        </p:nvSpPr>
        <p:spPr bwMode="auto">
          <a:xfrm>
            <a:off x="6449615" y="1267478"/>
            <a:ext cx="2086790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1985"/>
              <a:t>New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2498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819325" indent="-315125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260500" indent="-2521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764701" indent="-2521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268901" indent="-2521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7731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32773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7815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42857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A94C8A8-4066-D14A-88DE-5320C9047479}" type="slidenum">
              <a:rPr lang="en-US" altLang="en-US" b="0"/>
              <a:pPr/>
              <a:t>11</a:t>
            </a:fld>
            <a:endParaRPr lang="en-US" altLang="en-US" b="0"/>
          </a:p>
        </p:txBody>
      </p:sp>
      <p:sp>
        <p:nvSpPr>
          <p:cNvPr id="29698" name="Rectangle 1033"/>
          <p:cNvSpPr>
            <a:spLocks noChangeArrowheads="1"/>
          </p:cNvSpPr>
          <p:nvPr/>
        </p:nvSpPr>
        <p:spPr bwMode="auto">
          <a:xfrm>
            <a:off x="3442852" y="161426"/>
            <a:ext cx="3219474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HISU (Ventral)</a:t>
            </a:r>
          </a:p>
        </p:txBody>
      </p:sp>
      <p:sp>
        <p:nvSpPr>
          <p:cNvPr id="29699" name="Rectangle 1034"/>
          <p:cNvSpPr>
            <a:spLocks noChangeArrowheads="1"/>
          </p:cNvSpPr>
          <p:nvPr/>
        </p:nvSpPr>
        <p:spPr bwMode="auto">
          <a:xfrm>
            <a:off x="479866" y="1619361"/>
            <a:ext cx="9908734" cy="246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  <a:spcAft>
                <a:spcPts val="1323"/>
              </a:spcAft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Unsupervised method of forming representations of visual data</a:t>
            </a:r>
          </a:p>
          <a:p>
            <a:pPr>
              <a:spcBef>
                <a:spcPct val="0"/>
              </a:spcBef>
              <a:spcAft>
                <a:spcPts val="1323"/>
              </a:spcAft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Combines a spatial convolutional architecture with a temporal convolutional architecture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700" name="TextBox 1"/>
          <p:cNvSpPr txBox="1">
            <a:spLocks noChangeArrowheads="1"/>
          </p:cNvSpPr>
          <p:nvPr/>
        </p:nvSpPr>
        <p:spPr bwMode="auto">
          <a:xfrm>
            <a:off x="1649307" y="1092412"/>
            <a:ext cx="6873090" cy="499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Deep Predictive Coding Networks (DPCN)</a:t>
            </a:r>
          </a:p>
        </p:txBody>
      </p:sp>
      <p:pic>
        <p:nvPicPr>
          <p:cNvPr id="29701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43" y="3243973"/>
            <a:ext cx="7142692" cy="429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8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239" y="7054595"/>
            <a:ext cx="8839200" cy="152399"/>
          </a:xfrm>
          <a:custGeom>
            <a:avLst/>
            <a:gdLst/>
            <a:ahLst/>
            <a:cxnLst/>
            <a:rect l="l" t="t" r="r" b="b"/>
            <a:pathLst>
              <a:path w="8839200" h="152400">
                <a:moveTo>
                  <a:pt x="0" y="0"/>
                </a:moveTo>
                <a:lnTo>
                  <a:pt x="0" y="152400"/>
                </a:lnTo>
                <a:lnTo>
                  <a:pt x="8839187" y="152400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233" y="92743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039" y="130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6527" y="1399797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420623" y="210311"/>
                </a:moveTo>
                <a:lnTo>
                  <a:pt x="414536" y="159878"/>
                </a:lnTo>
                <a:lnTo>
                  <a:pt x="397231" y="113806"/>
                </a:lnTo>
                <a:lnTo>
                  <a:pt x="370143" y="73577"/>
                </a:lnTo>
                <a:lnTo>
                  <a:pt x="334706" y="40672"/>
                </a:lnTo>
                <a:lnTo>
                  <a:pt x="292357" y="16573"/>
                </a:lnTo>
                <a:lnTo>
                  <a:pt x="244531" y="2761"/>
                </a:lnTo>
                <a:lnTo>
                  <a:pt x="210311" y="0"/>
                </a:lnTo>
                <a:lnTo>
                  <a:pt x="193107" y="699"/>
                </a:lnTo>
                <a:lnTo>
                  <a:pt x="143963" y="10753"/>
                </a:lnTo>
                <a:lnTo>
                  <a:pt x="99674" y="31587"/>
                </a:lnTo>
                <a:lnTo>
                  <a:pt x="61721" y="61722"/>
                </a:lnTo>
                <a:lnTo>
                  <a:pt x="31587" y="99674"/>
                </a:lnTo>
                <a:lnTo>
                  <a:pt x="10753" y="143963"/>
                </a:lnTo>
                <a:lnTo>
                  <a:pt x="699" y="193107"/>
                </a:lnTo>
                <a:lnTo>
                  <a:pt x="0" y="210312"/>
                </a:lnTo>
                <a:lnTo>
                  <a:pt x="699" y="227619"/>
                </a:lnTo>
                <a:lnTo>
                  <a:pt x="10753" y="276953"/>
                </a:lnTo>
                <a:lnTo>
                  <a:pt x="31587" y="321287"/>
                </a:lnTo>
                <a:lnTo>
                  <a:pt x="61722" y="359187"/>
                </a:lnTo>
                <a:lnTo>
                  <a:pt x="99674" y="389218"/>
                </a:lnTo>
                <a:lnTo>
                  <a:pt x="143963" y="409943"/>
                </a:lnTo>
                <a:lnTo>
                  <a:pt x="193107" y="419929"/>
                </a:lnTo>
                <a:lnTo>
                  <a:pt x="210311" y="420624"/>
                </a:lnTo>
                <a:lnTo>
                  <a:pt x="227619" y="419929"/>
                </a:lnTo>
                <a:lnTo>
                  <a:pt x="276953" y="409943"/>
                </a:lnTo>
                <a:lnTo>
                  <a:pt x="321287" y="389218"/>
                </a:lnTo>
                <a:lnTo>
                  <a:pt x="359187" y="359187"/>
                </a:lnTo>
                <a:lnTo>
                  <a:pt x="389218" y="321287"/>
                </a:lnTo>
                <a:lnTo>
                  <a:pt x="409943" y="276953"/>
                </a:lnTo>
                <a:lnTo>
                  <a:pt x="419929" y="227619"/>
                </a:lnTo>
                <a:lnTo>
                  <a:pt x="420623" y="210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Light Field Cameras (</a:t>
            </a:r>
            <a:r>
              <a:rPr lang="en-US" sz="4000" dirty="0" err="1">
                <a:latin typeface="Arial" charset="0"/>
                <a:ea typeface="MS PGothic" charset="0"/>
              </a:rPr>
              <a:t>Lytro</a:t>
            </a:r>
            <a:r>
              <a:rPr lang="en-US" sz="4000" dirty="0">
                <a:latin typeface="Arial" charset="0"/>
                <a:ea typeface="MS PGothic" charset="0"/>
              </a:rPr>
              <a:t>)</a:t>
            </a:r>
            <a:endParaRPr sz="4000" spc="-21" dirty="0"/>
          </a:p>
        </p:txBody>
      </p:sp>
      <p:sp>
        <p:nvSpPr>
          <p:cNvPr id="14" name="object 14"/>
          <p:cNvSpPr/>
          <p:nvPr/>
        </p:nvSpPr>
        <p:spPr>
          <a:xfrm>
            <a:off x="1076593" y="1876044"/>
            <a:ext cx="8503921" cy="4572000"/>
          </a:xfrm>
          <a:custGeom>
            <a:avLst/>
            <a:gdLst/>
            <a:ahLst/>
            <a:cxnLst/>
            <a:rect l="l" t="t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1647825"/>
            <a:ext cx="3459187" cy="29007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4543425"/>
            <a:ext cx="3459187" cy="2900729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74700" y="1803956"/>
            <a:ext cx="5641554" cy="49473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Lytro</a:t>
            </a:r>
            <a:r>
              <a:rPr lang="en-US" dirty="0"/>
              <a:t> is a camera capable of capturing lightfields instead of standard digital pictures</a:t>
            </a:r>
          </a:p>
          <a:p>
            <a:r>
              <a:rPr lang="en-US" dirty="0"/>
              <a:t>The use of lightfields allows a picture to be refocused to different depth levels after the initial capture</a:t>
            </a:r>
          </a:p>
          <a:p>
            <a:r>
              <a:rPr lang="en-US" dirty="0"/>
              <a:t>This refocusing can be used to approximate the </a:t>
            </a:r>
            <a:r>
              <a:rPr lang="en-US" dirty="0" err="1"/>
              <a:t>foveation</a:t>
            </a:r>
            <a:r>
              <a:rPr lang="en-US" dirty="0"/>
              <a:t> and fixation in the HVS</a:t>
            </a:r>
          </a:p>
        </p:txBody>
      </p:sp>
    </p:spTree>
    <p:extLst>
      <p:ext uri="{BB962C8B-B14F-4D97-AF65-F5344CB8AC3E}">
        <p14:creationId xmlns:p14="http://schemas.microsoft.com/office/powerpoint/2010/main" val="30765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239" y="7054595"/>
            <a:ext cx="8839200" cy="152399"/>
          </a:xfrm>
          <a:custGeom>
            <a:avLst/>
            <a:gdLst/>
            <a:ahLst/>
            <a:cxnLst/>
            <a:rect l="l" t="t" r="r" b="b"/>
            <a:pathLst>
              <a:path w="8839200" h="152400">
                <a:moveTo>
                  <a:pt x="0" y="0"/>
                </a:moveTo>
                <a:lnTo>
                  <a:pt x="0" y="152400"/>
                </a:lnTo>
                <a:lnTo>
                  <a:pt x="8839187" y="152400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9064" y="27262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039" y="130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Saliency</a:t>
            </a:r>
            <a:endParaRPr sz="4000" spc="-21" dirty="0"/>
          </a:p>
        </p:txBody>
      </p:sp>
      <p:sp>
        <p:nvSpPr>
          <p:cNvPr id="14" name="object 14"/>
          <p:cNvSpPr/>
          <p:nvPr/>
        </p:nvSpPr>
        <p:spPr>
          <a:xfrm>
            <a:off x="1076593" y="1876044"/>
            <a:ext cx="8503921" cy="4572000"/>
          </a:xfrm>
          <a:custGeom>
            <a:avLst/>
            <a:gdLst/>
            <a:ahLst/>
            <a:cxnLst/>
            <a:rect l="l" t="t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079500" y="1800225"/>
            <a:ext cx="8610600" cy="4991131"/>
          </a:xfrm>
          <a:prstGeom prst="rect">
            <a:avLst/>
          </a:prstGeom>
        </p:spPr>
        <p:txBody>
          <a:bodyPr vert="horz" lIns="104296" tIns="52148" rIns="104296" bIns="52148" rtlCol="0">
            <a:normAutofit fontScale="85000" lnSpcReduction="10000"/>
          </a:bodyPr>
          <a:lstStyle>
            <a:lvl1pPr marL="391111" indent="-39111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07" indent="-325927" algn="l" defTabSz="521481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02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184" indent="-260741" algn="l" defTabSz="521481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664" indent="-260741" algn="l" defTabSz="521481" rtl="0" eaLnBrk="1" latinLnBrk="0" hangingPunct="1">
              <a:spcBef>
                <a:spcPct val="20000"/>
              </a:spcBef>
              <a:buFont typeface="Arial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46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27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07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590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Saliency is defined as the quality by which an object stands out relative to its neighbors</a:t>
            </a:r>
          </a:p>
          <a:p>
            <a:r>
              <a:rPr lang="en-US" dirty="0"/>
              <a:t>It has been shown to correlate with eye-tracking data, which is used as a measure for attention</a:t>
            </a:r>
          </a:p>
          <a:p>
            <a:r>
              <a:rPr lang="en-US" dirty="0"/>
              <a:t>Due to this correlation, saliency is often used as a </a:t>
            </a:r>
            <a:r>
              <a:rPr lang="en-US" dirty="0">
                <a:solidFill>
                  <a:srgbClr val="0070C0"/>
                </a:solidFill>
              </a:rPr>
              <a:t>bottom-up attention</a:t>
            </a:r>
            <a:r>
              <a:rPr lang="en-US" dirty="0"/>
              <a:t>-deployment algorithm</a:t>
            </a:r>
          </a:p>
          <a:p>
            <a:r>
              <a:rPr lang="en-US" dirty="0"/>
              <a:t>However, traditional saliency algorithms work with a full resolution image while the HVS has a high resolution fovea surrounded by a blurred periphery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Saliency in </a:t>
            </a:r>
            <a:r>
              <a:rPr lang="en-US" sz="4000" dirty="0" err="1">
                <a:latin typeface="Arial" charset="0"/>
                <a:ea typeface="MS PGothic" charset="0"/>
              </a:rPr>
              <a:t>Foveate</a:t>
            </a:r>
            <a:r>
              <a:rPr lang="en-US" sz="4000" dirty="0">
                <a:latin typeface="Arial" charset="0"/>
                <a:ea typeface="MS PGothic" charset="0"/>
              </a:rPr>
              <a:t> Images</a:t>
            </a:r>
            <a:endParaRPr sz="4000" spc="-21" dirty="0"/>
          </a:p>
        </p:txBody>
      </p:sp>
      <p:sp>
        <p:nvSpPr>
          <p:cNvPr id="26" name="Content Placeholder 2"/>
          <p:cNvSpPr>
            <a:spLocks noGrp="1"/>
          </p:cNvSpPr>
          <p:nvPr>
            <p:ph sz="half" idx="1"/>
          </p:nvPr>
        </p:nvSpPr>
        <p:spPr>
          <a:xfrm>
            <a:off x="735172" y="1779494"/>
            <a:ext cx="9031128" cy="50323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Since saliency algorithms have not been tested in </a:t>
            </a:r>
            <a:r>
              <a:rPr lang="en-US" dirty="0" err="1"/>
              <a:t>foveate</a:t>
            </a:r>
            <a:r>
              <a:rPr lang="en-US" dirty="0"/>
              <a:t> images, our first task was to test saliency algorithms in a bio-inspired environment. </a:t>
            </a:r>
          </a:p>
          <a:p>
            <a:r>
              <a:rPr lang="en-US" dirty="0"/>
              <a:t>We blurred each image in the CAT2000 database around an initial center point</a:t>
            </a:r>
          </a:p>
          <a:p>
            <a:r>
              <a:rPr lang="en-US" dirty="0"/>
              <a:t>Seven popular saliency algorithms were tested with these new blurred images</a:t>
            </a:r>
          </a:p>
          <a:p>
            <a:r>
              <a:rPr lang="en-US" dirty="0"/>
              <a:t>Graph Based Visual Saliency (GBVS)  and </a:t>
            </a:r>
            <a:r>
              <a:rPr lang="en-US" dirty="0" err="1"/>
              <a:t>Torralba</a:t>
            </a:r>
            <a:r>
              <a:rPr lang="en-US" dirty="0"/>
              <a:t> performed the best under these conditions</a:t>
            </a:r>
          </a:p>
          <a:p>
            <a:r>
              <a:rPr lang="en-US" dirty="0"/>
              <a:t>We selected GBVS due to a computation speed advantage and because of fewer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77364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50900" y="-18946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039" y="130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Saliency in </a:t>
            </a:r>
            <a:r>
              <a:rPr lang="en-US" sz="4000" dirty="0" err="1">
                <a:latin typeface="Arial" charset="0"/>
                <a:ea typeface="MS PGothic" charset="0"/>
              </a:rPr>
              <a:t>Foveate</a:t>
            </a:r>
            <a:r>
              <a:rPr lang="en-US" sz="4000" dirty="0">
                <a:latin typeface="Arial" charset="0"/>
                <a:ea typeface="MS PGothic" charset="0"/>
              </a:rPr>
              <a:t> Images</a:t>
            </a:r>
            <a:endParaRPr sz="4000" spc="-21" dirty="0"/>
          </a:p>
        </p:txBody>
      </p:sp>
      <p:sp>
        <p:nvSpPr>
          <p:cNvPr id="14" name="object 14"/>
          <p:cNvSpPr/>
          <p:nvPr/>
        </p:nvSpPr>
        <p:spPr>
          <a:xfrm>
            <a:off x="1076593" y="1876044"/>
            <a:ext cx="8503921" cy="4572000"/>
          </a:xfrm>
          <a:custGeom>
            <a:avLst/>
            <a:gdLst/>
            <a:ahLst/>
            <a:cxnLst/>
            <a:rect l="l" t="t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50900" y="1724025"/>
            <a:ext cx="8839200" cy="5029200"/>
          </a:xfrm>
        </p:spPr>
        <p:txBody>
          <a:bodyPr>
            <a:noAutofit/>
          </a:bodyPr>
          <a:lstStyle/>
          <a:p>
            <a:r>
              <a:rPr lang="en-US" sz="2400" dirty="0"/>
              <a:t>Most saliency measures work by breaking an image into feature matrices (M), computing local differences with sparseness.</a:t>
            </a:r>
          </a:p>
          <a:p>
            <a:r>
              <a:rPr lang="en-US" sz="2400" dirty="0"/>
              <a:t>GBVS works by initially forming a dissimilarity measure to form the weights of connected graph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Markov chain is defined on the graph forming an activation measure derived from pairwise contrast between pixels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Concentrates mass on each activation map (A) by forming another graph and defining a new Markov chain </a:t>
            </a:r>
          </a:p>
          <a:p>
            <a:endParaRPr lang="en-US" sz="2400" dirty="0"/>
          </a:p>
          <a:p>
            <a:r>
              <a:rPr lang="en-US" sz="2400" dirty="0"/>
              <a:t>It then fuses the maps by normalizing and adding them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326667"/>
              </p:ext>
            </p:extLst>
          </p:nvPr>
        </p:nvGraphicFramePr>
        <p:xfrm>
          <a:off x="3179762" y="3476625"/>
          <a:ext cx="4357688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0" name="Equation" r:id="rId4" imgW="2324100" imgH="203200" progId="Equation.3">
                  <p:embed/>
                </p:oleObj>
              </mc:Choice>
              <mc:Fallback>
                <p:oleObj name="Equation" r:id="rId4" imgW="232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79762" y="3476625"/>
                        <a:ext cx="4357688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714087"/>
              </p:ext>
            </p:extLst>
          </p:nvPr>
        </p:nvGraphicFramePr>
        <p:xfrm>
          <a:off x="1384300" y="4695825"/>
          <a:ext cx="40957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1" name="Equation" r:id="rId6" imgW="2730500" imgH="203200" progId="Equation.3">
                  <p:embed/>
                </p:oleObj>
              </mc:Choice>
              <mc:Fallback>
                <p:oleObj name="Equation" r:id="rId6" imgW="2730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4300" y="4695825"/>
                        <a:ext cx="409575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681847"/>
              </p:ext>
            </p:extLst>
          </p:nvPr>
        </p:nvGraphicFramePr>
        <p:xfrm>
          <a:off x="6108700" y="4619625"/>
          <a:ext cx="3111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2" name="Equation" r:id="rId8" imgW="1866900" imgH="228600" progId="Equation.3">
                  <p:embed/>
                </p:oleObj>
              </mc:Choice>
              <mc:Fallback>
                <p:oleObj name="Equation" r:id="rId8" imgW="1866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08700" y="4619625"/>
                        <a:ext cx="31115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073902"/>
              </p:ext>
            </p:extLst>
          </p:nvPr>
        </p:nvGraphicFramePr>
        <p:xfrm>
          <a:off x="3060700" y="5915025"/>
          <a:ext cx="4381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33" name="Equation" r:id="rId10" imgW="2336800" imgH="203200" progId="Equation.3">
                  <p:embed/>
                </p:oleObj>
              </mc:Choice>
              <mc:Fallback>
                <p:oleObj name="Equation" r:id="rId10" imgW="2336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60700" y="5915025"/>
                        <a:ext cx="43815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72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Dorsal Path- Gamma Saliency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933" y="1543234"/>
            <a:ext cx="5812367" cy="4238993"/>
          </a:xfrm>
        </p:spPr>
        <p:txBody>
          <a:bodyPr>
            <a:noAutofit/>
          </a:bodyPr>
          <a:lstStyle/>
          <a:p>
            <a:r>
              <a:rPr lang="en-US" sz="2400" dirty="0"/>
              <a:t>Each image is broken into 3 Lab color channels</a:t>
            </a:r>
          </a:p>
          <a:p>
            <a:r>
              <a:rPr lang="en-US" sz="2400" dirty="0"/>
              <a:t>Local differences are computed by convolving each channel by the combined gamma kernel</a:t>
            </a:r>
          </a:p>
          <a:p>
            <a:r>
              <a:rPr lang="en-US" sz="2400" dirty="0"/>
              <a:t>Instead of breaking the image into different scales, kernels of different scales are summed before the convolution</a:t>
            </a:r>
          </a:p>
          <a:p>
            <a:r>
              <a:rPr lang="en-US" sz="2400" dirty="0"/>
              <a:t>Peaks are accentuated by raising each map to an exponent &gt; 1</a:t>
            </a:r>
          </a:p>
          <a:p>
            <a:r>
              <a:rPr lang="en-US" sz="2400" dirty="0"/>
              <a:t>Each map is summed into a total  saliency map, center weighted, and blurred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5812367" y="1038225"/>
                <a:ext cx="4737100" cy="3758662"/>
              </a:xfrm>
              <a:prstGeom prst="rect">
                <a:avLst/>
              </a:prstGeom>
            </p:spPr>
            <p:txBody>
              <a:bodyPr vert="horz" lIns="80201" tIns="40100" rIns="80201" bIns="40100" rtlCol="0">
                <a:normAutofit fontScale="70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5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2456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56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56" i="1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5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5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5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ad>
                          <m:radPr>
                            <m:degHide m:val="on"/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456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56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56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56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56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56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56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56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e>
                      <m:sup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5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ad>
                          <m:radPr>
                            <m:degHide m:val="on"/>
                            <m:ctrlP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sz="245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5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5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5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45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5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5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56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sup>
                    </m:sSup>
                  </m:oMath>
                </a14:m>
                <a:r>
                  <a:rPr lang="en-US" sz="2456" dirty="0"/>
                  <a:t>	</a:t>
                </a:r>
              </a:p>
              <a:p>
                <a:pPr>
                  <a:lnSpc>
                    <a:spcPct val="2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sz="2456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56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  <m:sup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56" dirty="0"/>
              </a:p>
              <a:p>
                <a:pPr>
                  <a:lnSpc>
                    <a:spcPct val="220000"/>
                  </a:lnSpc>
                </a:pPr>
                <a14:m>
                  <m:oMath xmlns:m="http://schemas.openxmlformats.org/officeDocument/2006/math">
                    <m:r>
                      <a:rPr lang="en-US" sz="2456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56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2456" dirty="0"/>
              </a:p>
              <a:p>
                <a:pPr>
                  <a:lnSpc>
                    <a:spcPct val="220000"/>
                  </a:lnSpc>
                </a:pPr>
                <a14:m>
                  <m:oMath xmlns:m="http://schemas.openxmlformats.org/officeDocument/2006/math">
                    <m:r>
                      <a:rPr lang="en-US" sz="2456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56" i="1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56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2456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r>
                      <a:rPr lang="en-US" sz="2456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5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5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56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45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56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5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5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56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(.5)</m:t>
                    </m:r>
                  </m:oMath>
                </a14:m>
                <a:endParaRPr lang="en-US" sz="2456" dirty="0"/>
              </a:p>
              <a:p>
                <a:pPr marL="0" indent="0">
                  <a:lnSpc>
                    <a:spcPct val="220000"/>
                  </a:lnSpc>
                  <a:buNone/>
                </a:pPr>
                <a:endParaRPr lang="en-US" sz="2456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367" y="1038225"/>
                <a:ext cx="4737100" cy="3758662"/>
              </a:xfrm>
              <a:prstGeom prst="rect">
                <a:avLst/>
              </a:prstGeom>
              <a:blipFill rotWithShape="0">
                <a:blip r:embed="rId2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93700" y="6881946"/>
            <a:ext cx="9252984" cy="28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28" dirty="0"/>
              <a:t>R. Burt, E. Santana, J. Principe, N. Thigpen, A. </a:t>
            </a:r>
            <a:r>
              <a:rPr lang="en-US" sz="1228" dirty="0" err="1"/>
              <a:t>Keil</a:t>
            </a:r>
            <a:r>
              <a:rPr lang="en-US" sz="1228" dirty="0"/>
              <a:t>, “</a:t>
            </a:r>
            <a:r>
              <a:rPr lang="en-US" sz="1228" b="1" dirty="0"/>
              <a:t>Predicting Visual Attention using Gamma Kernels</a:t>
            </a:r>
            <a:r>
              <a:rPr lang="en-US" sz="1228" dirty="0"/>
              <a:t>,” </a:t>
            </a:r>
            <a:r>
              <a:rPr lang="en-US" sz="1228" i="1" dirty="0"/>
              <a:t>ICASSP</a:t>
            </a:r>
            <a:r>
              <a:rPr lang="en-US" sz="1228" dirty="0"/>
              <a:t> 2016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557" y="4796887"/>
            <a:ext cx="1865173" cy="1470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78" y="4796887"/>
            <a:ext cx="1865173" cy="1470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6300" y="6410057"/>
            <a:ext cx="420243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9" dirty="0"/>
              <a:t>Center kernel                         Surround kernel</a:t>
            </a:r>
          </a:p>
          <a:p>
            <a:pPr algn="ctr"/>
            <a:endParaRPr lang="en-US" sz="1579" dirty="0"/>
          </a:p>
        </p:txBody>
      </p:sp>
    </p:spTree>
    <p:extLst>
      <p:ext uri="{BB962C8B-B14F-4D97-AF65-F5344CB8AC3E}">
        <p14:creationId xmlns:p14="http://schemas.microsoft.com/office/powerpoint/2010/main" val="1657081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239" y="7054595"/>
            <a:ext cx="8839200" cy="152399"/>
          </a:xfrm>
          <a:custGeom>
            <a:avLst/>
            <a:gdLst/>
            <a:ahLst/>
            <a:cxnLst/>
            <a:rect l="l" t="t" r="r" b="b"/>
            <a:pathLst>
              <a:path w="8839200" h="152400">
                <a:moveTo>
                  <a:pt x="0" y="0"/>
                </a:moveTo>
                <a:lnTo>
                  <a:pt x="0" y="152400"/>
                </a:lnTo>
                <a:lnTo>
                  <a:pt x="8839187" y="152400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4271" y="-6353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039" y="130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6527" y="1399797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420623" y="210311"/>
                </a:moveTo>
                <a:lnTo>
                  <a:pt x="414536" y="159878"/>
                </a:lnTo>
                <a:lnTo>
                  <a:pt x="397231" y="113806"/>
                </a:lnTo>
                <a:lnTo>
                  <a:pt x="370143" y="73577"/>
                </a:lnTo>
                <a:lnTo>
                  <a:pt x="334706" y="40672"/>
                </a:lnTo>
                <a:lnTo>
                  <a:pt x="292357" y="16573"/>
                </a:lnTo>
                <a:lnTo>
                  <a:pt x="244531" y="2761"/>
                </a:lnTo>
                <a:lnTo>
                  <a:pt x="210311" y="0"/>
                </a:lnTo>
                <a:lnTo>
                  <a:pt x="193107" y="699"/>
                </a:lnTo>
                <a:lnTo>
                  <a:pt x="143963" y="10753"/>
                </a:lnTo>
                <a:lnTo>
                  <a:pt x="99674" y="31587"/>
                </a:lnTo>
                <a:lnTo>
                  <a:pt x="61721" y="61722"/>
                </a:lnTo>
                <a:lnTo>
                  <a:pt x="31587" y="99674"/>
                </a:lnTo>
                <a:lnTo>
                  <a:pt x="10753" y="143963"/>
                </a:lnTo>
                <a:lnTo>
                  <a:pt x="699" y="193107"/>
                </a:lnTo>
                <a:lnTo>
                  <a:pt x="0" y="210312"/>
                </a:lnTo>
                <a:lnTo>
                  <a:pt x="699" y="227619"/>
                </a:lnTo>
                <a:lnTo>
                  <a:pt x="10753" y="276953"/>
                </a:lnTo>
                <a:lnTo>
                  <a:pt x="31587" y="321287"/>
                </a:lnTo>
                <a:lnTo>
                  <a:pt x="61722" y="359187"/>
                </a:lnTo>
                <a:lnTo>
                  <a:pt x="99674" y="389218"/>
                </a:lnTo>
                <a:lnTo>
                  <a:pt x="143963" y="409943"/>
                </a:lnTo>
                <a:lnTo>
                  <a:pt x="193107" y="419929"/>
                </a:lnTo>
                <a:lnTo>
                  <a:pt x="210311" y="420624"/>
                </a:lnTo>
                <a:lnTo>
                  <a:pt x="227619" y="419929"/>
                </a:lnTo>
                <a:lnTo>
                  <a:pt x="276953" y="409943"/>
                </a:lnTo>
                <a:lnTo>
                  <a:pt x="321287" y="389218"/>
                </a:lnTo>
                <a:lnTo>
                  <a:pt x="359187" y="359187"/>
                </a:lnTo>
                <a:lnTo>
                  <a:pt x="389218" y="321287"/>
                </a:lnTo>
                <a:lnTo>
                  <a:pt x="409943" y="276953"/>
                </a:lnTo>
                <a:lnTo>
                  <a:pt x="419929" y="227619"/>
                </a:lnTo>
                <a:lnTo>
                  <a:pt x="420623" y="210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Saliency Map Examples</a:t>
            </a:r>
            <a:endParaRPr sz="4000" spc="-21" dirty="0"/>
          </a:p>
        </p:txBody>
      </p:sp>
      <p:sp>
        <p:nvSpPr>
          <p:cNvPr id="14" name="object 14"/>
          <p:cNvSpPr/>
          <p:nvPr/>
        </p:nvSpPr>
        <p:spPr>
          <a:xfrm>
            <a:off x="1076593" y="1876044"/>
            <a:ext cx="8503921" cy="4572000"/>
          </a:xfrm>
          <a:custGeom>
            <a:avLst/>
            <a:gdLst/>
            <a:ahLst/>
            <a:cxnLst/>
            <a:rect l="l" t="t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1915810"/>
            <a:ext cx="2213534" cy="18561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17" y="1804187"/>
            <a:ext cx="2213534" cy="20873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84" y="4624426"/>
            <a:ext cx="2213533" cy="20873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51" y="4620464"/>
            <a:ext cx="2213084" cy="20869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084" y="1800225"/>
            <a:ext cx="2213533" cy="20873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17" y="4624426"/>
            <a:ext cx="2213534" cy="20873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50" y="4628388"/>
            <a:ext cx="2213534" cy="20873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150" y="1808150"/>
            <a:ext cx="2213534" cy="208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66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Saliency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2245" y="5576560"/>
            <a:ext cx="2995725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9" dirty="0"/>
              <a:t>Original Image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8838" y="5576560"/>
            <a:ext cx="2995725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9" dirty="0"/>
              <a:t>Gamma Saliency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067" y="2660042"/>
            <a:ext cx="3206451" cy="2406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83" y="2660042"/>
            <a:ext cx="3206451" cy="24060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87157" y="5576560"/>
            <a:ext cx="2852269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9" dirty="0"/>
              <a:t>Fixation Map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019" y="2660042"/>
            <a:ext cx="3051360" cy="24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87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Saliency in </a:t>
            </a:r>
            <a:r>
              <a:rPr lang="en-US" dirty="0" err="1"/>
              <a:t>Foveated</a:t>
            </a:r>
            <a:r>
              <a:rPr lang="en-US" dirty="0"/>
              <a:t> Images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41300" y="1785239"/>
            <a:ext cx="3047999" cy="527278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To test saliency algorithms in a bio-inspired environment we </a:t>
            </a:r>
            <a:r>
              <a:rPr lang="en-US" dirty="0" err="1"/>
              <a:t>foveated</a:t>
            </a:r>
            <a:r>
              <a:rPr lang="en-US" dirty="0"/>
              <a:t> each image in the Toronto database around an initial center point</a:t>
            </a:r>
          </a:p>
          <a:p>
            <a:r>
              <a:rPr lang="en-US" dirty="0"/>
              <a:t>Gamma Saliency tested against 7 other common saliency algorithms</a:t>
            </a:r>
          </a:p>
          <a:p>
            <a:r>
              <a:rPr lang="en-US" dirty="0"/>
              <a:t>Best results in 4 out of 5 metrics and the fastest to compute</a:t>
            </a:r>
          </a:p>
          <a:p>
            <a:r>
              <a:rPr lang="en-US" dirty="0">
                <a:solidFill>
                  <a:srgbClr val="FF0000"/>
                </a:solidFill>
              </a:rPr>
              <a:t>Foveation worsened results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793497" y="1367526"/>
            <a:ext cx="6361000" cy="4326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Saliency Test Results on </a:t>
            </a:r>
            <a:r>
              <a:rPr lang="en-US" dirty="0" err="1"/>
              <a:t>Foveated</a:t>
            </a:r>
            <a:r>
              <a:rPr lang="en-US" dirty="0"/>
              <a:t> Toronto Database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92838"/>
              </p:ext>
            </p:extLst>
          </p:nvPr>
        </p:nvGraphicFramePr>
        <p:xfrm>
          <a:off x="3789264" y="1765131"/>
          <a:ext cx="6528097" cy="57744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6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3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07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5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21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0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75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1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Method \</a:t>
                      </a:r>
                      <a:r>
                        <a:rPr lang="en-US" sz="1800" baseline="0" dirty="0"/>
                        <a:t> Metric</a:t>
                      </a:r>
                      <a:endParaRPr lang="en-US" sz="1800" dirty="0"/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ROC (Judd)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ROC (</a:t>
                      </a:r>
                      <a:r>
                        <a:rPr lang="en-US" sz="1800" dirty="0" err="1"/>
                        <a:t>Borji</a:t>
                      </a:r>
                      <a:r>
                        <a:rPr lang="en-US" sz="1800" dirty="0"/>
                        <a:t>)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Similarity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Correlation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NSS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Time (sec)</a:t>
                      </a:r>
                    </a:p>
                  </a:txBody>
                  <a:tcPr marL="80201" marR="80201" marT="40100" marB="401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Itti</a:t>
                      </a:r>
                      <a:endParaRPr lang="en-US" sz="1800" dirty="0"/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.737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.597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.403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.314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.369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.280</a:t>
                      </a:r>
                    </a:p>
                  </a:txBody>
                  <a:tcPr marL="80201" marR="80201" marT="40100" marB="401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AIM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.794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.657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.433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.458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.561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1.10</a:t>
                      </a:r>
                    </a:p>
                  </a:txBody>
                  <a:tcPr marL="80201" marR="80201" marT="40100" marB="401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Torralba</a:t>
                      </a:r>
                      <a:endParaRPr lang="en-US" sz="1800" dirty="0"/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.784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.650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.433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.469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.539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.78</a:t>
                      </a:r>
                    </a:p>
                  </a:txBody>
                  <a:tcPr marL="80201" marR="80201" marT="40100" marB="401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GBVS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.839</a:t>
                      </a:r>
                    </a:p>
                  </a:txBody>
                  <a:tcPr marL="80201" marR="80201" marT="40100" marB="401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.664</a:t>
                      </a:r>
                    </a:p>
                  </a:txBody>
                  <a:tcPr marL="80201" marR="80201" marT="40100" marB="401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.502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/>
                        <a:t>.603</a:t>
                      </a:r>
                    </a:p>
                  </a:txBody>
                  <a:tcPr marL="80201" marR="80201" marT="40100" marB="401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.594</a:t>
                      </a:r>
                    </a:p>
                  </a:txBody>
                  <a:tcPr marL="80201" marR="80201" marT="40100" marB="401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1.03</a:t>
                      </a:r>
                    </a:p>
                  </a:txBody>
                  <a:tcPr marL="80201" marR="80201" marT="40100" marB="401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FES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.846</a:t>
                      </a:r>
                    </a:p>
                  </a:txBody>
                  <a:tcPr marL="80201" marR="80201" marT="40100" marB="401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.571</a:t>
                      </a:r>
                    </a:p>
                  </a:txBody>
                  <a:tcPr marL="80201" marR="80201" marT="40100" marB="401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.487</a:t>
                      </a:r>
                    </a:p>
                  </a:txBody>
                  <a:tcPr marL="80201" marR="80201" marT="40100" marB="401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.536</a:t>
                      </a:r>
                    </a:p>
                  </a:txBody>
                  <a:tcPr marL="80201" marR="80201" marT="40100" marB="401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.403</a:t>
                      </a:r>
                    </a:p>
                  </a:txBody>
                  <a:tcPr marL="80201" marR="80201" marT="40100" marB="4010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.21</a:t>
                      </a:r>
                    </a:p>
                  </a:txBody>
                  <a:tcPr marL="80201" marR="80201" marT="40100" marB="401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1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RARE2012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.841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.656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.525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.632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.591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1.39</a:t>
                      </a:r>
                    </a:p>
                  </a:txBody>
                  <a:tcPr marL="80201" marR="80201" marT="40100" marB="401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41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RCS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.829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.629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.517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.595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.517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15.84</a:t>
                      </a:r>
                    </a:p>
                  </a:txBody>
                  <a:tcPr marL="80201" marR="80201" marT="40100" marB="401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41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Gamma</a:t>
                      </a:r>
                    </a:p>
                  </a:txBody>
                  <a:tcPr marL="80201" marR="80201" marT="40100" marB="40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.858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.684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.607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.649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.483</a:t>
                      </a:r>
                    </a:p>
                  </a:txBody>
                  <a:tcPr marL="80201" marR="80201" marT="40100" marB="4010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.21</a:t>
                      </a:r>
                    </a:p>
                  </a:txBody>
                  <a:tcPr marL="80201" marR="80201" marT="40100" marB="4010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197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239" y="7054595"/>
            <a:ext cx="8839200" cy="152399"/>
          </a:xfrm>
          <a:custGeom>
            <a:avLst/>
            <a:gdLst/>
            <a:ahLst/>
            <a:cxnLst/>
            <a:rect l="l" t="t" r="r" b="b"/>
            <a:pathLst>
              <a:path w="8839200" h="152400">
                <a:moveTo>
                  <a:pt x="0" y="0"/>
                </a:moveTo>
                <a:lnTo>
                  <a:pt x="0" y="152400"/>
                </a:lnTo>
                <a:lnTo>
                  <a:pt x="8839187" y="152400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1039" y="-6605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Bottleneck in Deep Learning</a:t>
            </a:r>
            <a:endParaRPr sz="4000" spc="-21" dirty="0"/>
          </a:p>
        </p:txBody>
      </p:sp>
      <p:sp>
        <p:nvSpPr>
          <p:cNvPr id="14" name="object 14"/>
          <p:cNvSpPr/>
          <p:nvPr/>
        </p:nvSpPr>
        <p:spPr>
          <a:xfrm>
            <a:off x="1076593" y="1876044"/>
            <a:ext cx="8503921" cy="4572000"/>
          </a:xfrm>
          <a:custGeom>
            <a:avLst/>
            <a:gdLst/>
            <a:ahLst/>
            <a:cxnLst/>
            <a:rect l="l" t="t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003300" y="1764668"/>
            <a:ext cx="8610600" cy="49911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Results have been promising, but computational complexity is a problem for large datasets and real world scenario</a:t>
            </a:r>
          </a:p>
          <a:p>
            <a:r>
              <a:rPr lang="en-US" dirty="0"/>
              <a:t>One solution is to take inspiration from the fixation and representation system of the Human Vision System (HVS)</a:t>
            </a:r>
          </a:p>
          <a:p>
            <a:r>
              <a:rPr lang="en-US" dirty="0"/>
              <a:t>Humans have a remarkable ability to process complex scenes and form representations rather quickly</a:t>
            </a:r>
          </a:p>
        </p:txBody>
      </p:sp>
    </p:spTree>
    <p:extLst>
      <p:ext uri="{BB962C8B-B14F-4D97-AF65-F5344CB8AC3E}">
        <p14:creationId xmlns:p14="http://schemas.microsoft.com/office/powerpoint/2010/main" val="253725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18349" y="11103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039" y="130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6527" y="1399797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420623" y="210311"/>
                </a:moveTo>
                <a:lnTo>
                  <a:pt x="414536" y="159878"/>
                </a:lnTo>
                <a:lnTo>
                  <a:pt x="397231" y="113806"/>
                </a:lnTo>
                <a:lnTo>
                  <a:pt x="370143" y="73577"/>
                </a:lnTo>
                <a:lnTo>
                  <a:pt x="334706" y="40672"/>
                </a:lnTo>
                <a:lnTo>
                  <a:pt x="292357" y="16573"/>
                </a:lnTo>
                <a:lnTo>
                  <a:pt x="244531" y="2761"/>
                </a:lnTo>
                <a:lnTo>
                  <a:pt x="210311" y="0"/>
                </a:lnTo>
                <a:lnTo>
                  <a:pt x="193107" y="699"/>
                </a:lnTo>
                <a:lnTo>
                  <a:pt x="143963" y="10753"/>
                </a:lnTo>
                <a:lnTo>
                  <a:pt x="99674" y="31587"/>
                </a:lnTo>
                <a:lnTo>
                  <a:pt x="61721" y="61722"/>
                </a:lnTo>
                <a:lnTo>
                  <a:pt x="31587" y="99674"/>
                </a:lnTo>
                <a:lnTo>
                  <a:pt x="10753" y="143963"/>
                </a:lnTo>
                <a:lnTo>
                  <a:pt x="699" y="193107"/>
                </a:lnTo>
                <a:lnTo>
                  <a:pt x="0" y="210312"/>
                </a:lnTo>
                <a:lnTo>
                  <a:pt x="699" y="227619"/>
                </a:lnTo>
                <a:lnTo>
                  <a:pt x="10753" y="276953"/>
                </a:lnTo>
                <a:lnTo>
                  <a:pt x="31587" y="321287"/>
                </a:lnTo>
                <a:lnTo>
                  <a:pt x="61722" y="359187"/>
                </a:lnTo>
                <a:lnTo>
                  <a:pt x="99674" y="389218"/>
                </a:lnTo>
                <a:lnTo>
                  <a:pt x="143963" y="409943"/>
                </a:lnTo>
                <a:lnTo>
                  <a:pt x="193107" y="419929"/>
                </a:lnTo>
                <a:lnTo>
                  <a:pt x="210311" y="420624"/>
                </a:lnTo>
                <a:lnTo>
                  <a:pt x="227619" y="419929"/>
                </a:lnTo>
                <a:lnTo>
                  <a:pt x="276953" y="409943"/>
                </a:lnTo>
                <a:lnTo>
                  <a:pt x="321287" y="389218"/>
                </a:lnTo>
                <a:lnTo>
                  <a:pt x="359187" y="359187"/>
                </a:lnTo>
                <a:lnTo>
                  <a:pt x="389218" y="321287"/>
                </a:lnTo>
                <a:lnTo>
                  <a:pt x="409943" y="276953"/>
                </a:lnTo>
                <a:lnTo>
                  <a:pt x="419929" y="227619"/>
                </a:lnTo>
                <a:lnTo>
                  <a:pt x="420623" y="210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Human Inspired Scene Understanding</a:t>
            </a:r>
            <a:endParaRPr sz="4000" spc="-21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428863" y="1733048"/>
            <a:ext cx="6869430" cy="49911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To approximate the saccade and fixation system in the HVS, we used the refocus ability of the </a:t>
            </a:r>
            <a:r>
              <a:rPr lang="en-US" dirty="0" err="1"/>
              <a:t>Lytro</a:t>
            </a:r>
            <a:r>
              <a:rPr lang="en-US" dirty="0"/>
              <a:t> with a nested saliency approach to correctly locate objects</a:t>
            </a:r>
          </a:p>
          <a:p>
            <a:r>
              <a:rPr lang="en-US" dirty="0"/>
              <a:t>The next fixation region is predicted using GBVS, the picture refocused around that point, then local saliency is computed for precise location</a:t>
            </a:r>
          </a:p>
          <a:p>
            <a:r>
              <a:rPr lang="en-US" dirty="0"/>
              <a:t>This region becomes the new focal point and is broken into frames for the DPCN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407116" y="1555325"/>
            <a:ext cx="2740184" cy="5197900"/>
            <a:chOff x="6574182" y="1731601"/>
            <a:chExt cx="2740184" cy="5197900"/>
          </a:xfrm>
        </p:grpSpPr>
        <p:sp>
          <p:nvSpPr>
            <p:cNvPr id="19" name="Rounded Rectangle 18"/>
            <p:cNvSpPr/>
            <p:nvPr/>
          </p:nvSpPr>
          <p:spPr>
            <a:xfrm>
              <a:off x="6574182" y="2643834"/>
              <a:ext cx="2304352" cy="639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Saliency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574182" y="3535915"/>
              <a:ext cx="2304352" cy="639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Refocus Image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574182" y="4454072"/>
              <a:ext cx="2304352" cy="639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 Saliency in local region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574182" y="5372230"/>
              <a:ext cx="2304352" cy="639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Collect frames by scanning salient area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574182" y="6290387"/>
              <a:ext cx="2304352" cy="639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Inhibit return in future saliency maps</a:t>
              </a: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6574182" y="1731601"/>
              <a:ext cx="2304352" cy="6391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Focus on image center</a:t>
              </a:r>
            </a:p>
          </p:txBody>
        </p:sp>
        <p:cxnSp>
          <p:nvCxnSpPr>
            <p:cNvPr id="25" name="Straight Arrow Connector 24"/>
            <p:cNvCxnSpPr>
              <a:stCxn id="24" idx="2"/>
              <a:endCxn id="19" idx="0"/>
            </p:cNvCxnSpPr>
            <p:nvPr/>
          </p:nvCxnSpPr>
          <p:spPr>
            <a:xfrm>
              <a:off x="7726358" y="2370715"/>
              <a:ext cx="0" cy="273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7726358" y="3282948"/>
              <a:ext cx="0" cy="273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7713179" y="4180953"/>
              <a:ext cx="0" cy="273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713179" y="5093187"/>
              <a:ext cx="0" cy="273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700000" y="6017268"/>
              <a:ext cx="0" cy="2731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878534" y="6644113"/>
              <a:ext cx="435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8878534" y="2963390"/>
              <a:ext cx="435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9303540" y="2963391"/>
              <a:ext cx="10826" cy="36807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308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5913" y="2344134"/>
            <a:ext cx="4285615" cy="3214211"/>
          </a:xfrm>
        </p:spPr>
      </p:pic>
      <p:pic>
        <p:nvPicPr>
          <p:cNvPr id="46082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46" y="2296866"/>
            <a:ext cx="4411663" cy="330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TextBox 7"/>
          <p:cNvSpPr txBox="1">
            <a:spLocks noChangeArrowheads="1"/>
          </p:cNvSpPr>
          <p:nvPr/>
        </p:nvSpPr>
        <p:spPr bwMode="auto">
          <a:xfrm>
            <a:off x="1239652" y="5605613"/>
            <a:ext cx="282381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Original Image</a:t>
            </a:r>
          </a:p>
        </p:txBody>
      </p:sp>
      <p:sp>
        <p:nvSpPr>
          <p:cNvPr id="46084" name="TextBox 8"/>
          <p:cNvSpPr txBox="1">
            <a:spLocks noChangeArrowheads="1"/>
          </p:cNvSpPr>
          <p:nvPr/>
        </p:nvSpPr>
        <p:spPr bwMode="auto">
          <a:xfrm>
            <a:off x="6262296" y="5605613"/>
            <a:ext cx="282556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Center-focused Image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31536" y="1036391"/>
            <a:ext cx="9075420" cy="12604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3088" kern="0">
                <a:latin typeface="Arial" charset="0"/>
                <a:ea typeface="Arial" charset="0"/>
                <a:cs typeface="Arial" charset="0"/>
              </a:rPr>
              <a:t>FOA Algorithm</a:t>
            </a:r>
            <a:endParaRPr lang="en-US" sz="3088" kern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bject 13"/>
          <p:cNvSpPr txBox="1">
            <a:spLocks noGrp="1"/>
          </p:cNvSpPr>
          <p:nvPr>
            <p:ph type="title"/>
          </p:nvPr>
        </p:nvSpPr>
        <p:spPr>
          <a:xfrm>
            <a:off x="758076" y="206493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Human Inspired Scene Understanding</a:t>
            </a:r>
            <a:endParaRPr sz="4000" spc="-21" dirty="0"/>
          </a:p>
        </p:txBody>
      </p:sp>
    </p:spTree>
    <p:extLst>
      <p:ext uri="{BB962C8B-B14F-4D97-AF65-F5344CB8AC3E}">
        <p14:creationId xmlns:p14="http://schemas.microsoft.com/office/powerpoint/2010/main" val="52406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 bwMode="auto">
          <a:xfrm>
            <a:off x="931536" y="1036391"/>
            <a:ext cx="9075420" cy="126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088">
                <a:latin typeface="Arial" charset="0"/>
                <a:ea typeface="Arial" charset="0"/>
                <a:cs typeface="Arial" charset="0"/>
              </a:rPr>
              <a:t>FOA Algorithm</a:t>
            </a:r>
          </a:p>
        </p:txBody>
      </p:sp>
      <p:sp>
        <p:nvSpPr>
          <p:cNvPr id="47106" name="TextBox 7"/>
          <p:cNvSpPr txBox="1">
            <a:spLocks noChangeArrowheads="1"/>
          </p:cNvSpPr>
          <p:nvPr/>
        </p:nvSpPr>
        <p:spPr bwMode="auto">
          <a:xfrm>
            <a:off x="1239652" y="5605613"/>
            <a:ext cx="282381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Saliency map from center focus</a:t>
            </a:r>
          </a:p>
        </p:txBody>
      </p:sp>
      <p:sp>
        <p:nvSpPr>
          <p:cNvPr id="47107" name="TextBox 8"/>
          <p:cNvSpPr txBox="1">
            <a:spLocks noChangeArrowheads="1"/>
          </p:cNvSpPr>
          <p:nvPr/>
        </p:nvSpPr>
        <p:spPr bwMode="auto">
          <a:xfrm>
            <a:off x="6262296" y="5605613"/>
            <a:ext cx="282556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Refocused around most salient point</a:t>
            </a:r>
          </a:p>
        </p:txBody>
      </p:sp>
      <p:pic>
        <p:nvPicPr>
          <p:cNvPr id="4710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53" y="2296866"/>
            <a:ext cx="4411663" cy="330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46" y="2296866"/>
            <a:ext cx="4411663" cy="330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bject 13"/>
          <p:cNvSpPr txBox="1">
            <a:spLocks/>
          </p:cNvSpPr>
          <p:nvPr/>
        </p:nvSpPr>
        <p:spPr>
          <a:xfrm>
            <a:off x="774700" y="123825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 anchor="ctr">
            <a:spAutoFit/>
          </a:bodyPr>
          <a:lstStyle>
            <a:lvl1pPr algn="ctr" defTabSz="521481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Arial" charset="0"/>
                <a:ea typeface="MS PGothic" charset="0"/>
              </a:rPr>
              <a:t>Human Inspired Scene Understanding</a:t>
            </a:r>
            <a:endParaRPr lang="en-US" sz="4000" spc="-21" dirty="0"/>
          </a:p>
        </p:txBody>
      </p:sp>
    </p:spTree>
    <p:extLst>
      <p:ext uri="{BB962C8B-B14F-4D97-AF65-F5344CB8AC3E}">
        <p14:creationId xmlns:p14="http://schemas.microsoft.com/office/powerpoint/2010/main" val="1142018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extBox 7"/>
          <p:cNvSpPr txBox="1">
            <a:spLocks noChangeArrowheads="1"/>
          </p:cNvSpPr>
          <p:nvPr/>
        </p:nvSpPr>
        <p:spPr bwMode="auto">
          <a:xfrm>
            <a:off x="1239652" y="5605613"/>
            <a:ext cx="282381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Sampled patch</a:t>
            </a:r>
          </a:p>
        </p:txBody>
      </p:sp>
      <p:sp>
        <p:nvSpPr>
          <p:cNvPr id="48130" name="TextBox 8"/>
          <p:cNvSpPr txBox="1">
            <a:spLocks noChangeArrowheads="1"/>
          </p:cNvSpPr>
          <p:nvPr/>
        </p:nvSpPr>
        <p:spPr bwMode="auto">
          <a:xfrm>
            <a:off x="6262296" y="5605613"/>
            <a:ext cx="282556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Local saliency</a:t>
            </a:r>
          </a:p>
        </p:txBody>
      </p:sp>
      <p:pic>
        <p:nvPicPr>
          <p:cNvPr id="4813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53" y="2296866"/>
            <a:ext cx="4411663" cy="330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46" y="2296866"/>
            <a:ext cx="4411663" cy="330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31536" y="1036391"/>
            <a:ext cx="9075420" cy="12604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3088" kern="0">
                <a:latin typeface="Arial" charset="0"/>
                <a:ea typeface="Arial" charset="0"/>
                <a:cs typeface="Arial" charset="0"/>
              </a:rPr>
              <a:t>FOA Algorithm</a:t>
            </a:r>
            <a:endParaRPr lang="en-US" sz="3088" kern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object 13"/>
          <p:cNvSpPr txBox="1">
            <a:spLocks/>
          </p:cNvSpPr>
          <p:nvPr/>
        </p:nvSpPr>
        <p:spPr>
          <a:xfrm>
            <a:off x="774700" y="123825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 anchor="ctr">
            <a:spAutoFit/>
          </a:bodyPr>
          <a:lstStyle>
            <a:lvl1pPr algn="ctr" defTabSz="521481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Arial" charset="0"/>
                <a:ea typeface="MS PGothic" charset="0"/>
              </a:rPr>
              <a:t>Human Inspired Scene Understanding</a:t>
            </a:r>
            <a:endParaRPr lang="en-US" sz="4000" spc="-21" dirty="0"/>
          </a:p>
        </p:txBody>
      </p:sp>
    </p:spTree>
    <p:extLst>
      <p:ext uri="{BB962C8B-B14F-4D97-AF65-F5344CB8AC3E}">
        <p14:creationId xmlns:p14="http://schemas.microsoft.com/office/powerpoint/2010/main" val="1849475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7"/>
          <p:cNvSpPr txBox="1">
            <a:spLocks noChangeArrowheads="1"/>
          </p:cNvSpPr>
          <p:nvPr/>
        </p:nvSpPr>
        <p:spPr bwMode="auto">
          <a:xfrm>
            <a:off x="1239652" y="5605613"/>
            <a:ext cx="282381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Segmented object</a:t>
            </a:r>
          </a:p>
        </p:txBody>
      </p:sp>
      <p:sp>
        <p:nvSpPr>
          <p:cNvPr id="49154" name="TextBox 8"/>
          <p:cNvSpPr txBox="1">
            <a:spLocks noChangeArrowheads="1"/>
          </p:cNvSpPr>
          <p:nvPr/>
        </p:nvSpPr>
        <p:spPr bwMode="auto">
          <a:xfrm>
            <a:off x="6904694" y="1450028"/>
            <a:ext cx="282556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Scanned frames</a:t>
            </a:r>
          </a:p>
        </p:txBody>
      </p:sp>
      <p:pic>
        <p:nvPicPr>
          <p:cNvPr id="49155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85" y="2344134"/>
            <a:ext cx="3713150" cy="331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100" y="1807643"/>
            <a:ext cx="3954463" cy="296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31536" y="1092412"/>
            <a:ext cx="9075420" cy="12604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3088" kern="0">
                <a:latin typeface="Arial" charset="0"/>
                <a:ea typeface="Arial" charset="0"/>
                <a:cs typeface="Arial" charset="0"/>
              </a:rPr>
              <a:t>FOA Algorithm</a:t>
            </a:r>
            <a:endParaRPr lang="en-US" sz="3088" kern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bject 13"/>
          <p:cNvSpPr txBox="1">
            <a:spLocks/>
          </p:cNvSpPr>
          <p:nvPr/>
        </p:nvSpPr>
        <p:spPr>
          <a:xfrm>
            <a:off x="774700" y="123825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 anchor="ctr">
            <a:spAutoFit/>
          </a:bodyPr>
          <a:lstStyle>
            <a:lvl1pPr algn="ctr" defTabSz="521481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Arial" charset="0"/>
                <a:ea typeface="MS PGothic" charset="0"/>
              </a:rPr>
              <a:t>Human Inspired Scene Understanding</a:t>
            </a:r>
            <a:endParaRPr lang="en-US" sz="4000" spc="-21" dirty="0"/>
          </a:p>
        </p:txBody>
      </p:sp>
      <p:pic>
        <p:nvPicPr>
          <p:cNvPr id="9" name="frames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1555" y="4598071"/>
            <a:ext cx="3144010" cy="29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Box 7"/>
          <p:cNvSpPr txBox="1">
            <a:spLocks noChangeArrowheads="1"/>
          </p:cNvSpPr>
          <p:nvPr/>
        </p:nvSpPr>
        <p:spPr bwMode="auto">
          <a:xfrm>
            <a:off x="1239652" y="5605613"/>
            <a:ext cx="282381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Saliency with return inhibition</a:t>
            </a:r>
          </a:p>
        </p:txBody>
      </p:sp>
      <p:sp>
        <p:nvSpPr>
          <p:cNvPr id="50178" name="TextBox 8"/>
          <p:cNvSpPr txBox="1">
            <a:spLocks noChangeArrowheads="1"/>
          </p:cNvSpPr>
          <p:nvPr/>
        </p:nvSpPr>
        <p:spPr bwMode="auto">
          <a:xfrm>
            <a:off x="6262296" y="5605613"/>
            <a:ext cx="2825565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1985"/>
              <a:t>Refocus around new salient point</a:t>
            </a:r>
          </a:p>
        </p:txBody>
      </p:sp>
      <p:pic>
        <p:nvPicPr>
          <p:cNvPr id="5017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53" y="2296866"/>
            <a:ext cx="4411663" cy="330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46" y="2344134"/>
            <a:ext cx="4411663" cy="3308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31536" y="1036391"/>
            <a:ext cx="9075420" cy="12604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3088" kern="0">
                <a:latin typeface="Arial" charset="0"/>
                <a:ea typeface="Arial" charset="0"/>
                <a:cs typeface="Arial" charset="0"/>
              </a:rPr>
              <a:t>FOA Algorithm</a:t>
            </a:r>
            <a:endParaRPr lang="en-US" sz="3088" kern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bject 13"/>
          <p:cNvSpPr txBox="1">
            <a:spLocks/>
          </p:cNvSpPr>
          <p:nvPr/>
        </p:nvSpPr>
        <p:spPr>
          <a:xfrm>
            <a:off x="736909" y="-8795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 anchor="ctr">
            <a:spAutoFit/>
          </a:bodyPr>
          <a:lstStyle>
            <a:lvl1pPr algn="ctr" defTabSz="521481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Arial" charset="0"/>
                <a:ea typeface="MS PGothic" charset="0"/>
              </a:rPr>
              <a:t>Human Inspired Scene Understanding</a:t>
            </a:r>
            <a:endParaRPr lang="en-US" sz="4000" spc="-21" dirty="0"/>
          </a:p>
        </p:txBody>
      </p:sp>
    </p:spTree>
    <p:extLst>
      <p:ext uri="{BB962C8B-B14F-4D97-AF65-F5344CB8AC3E}">
        <p14:creationId xmlns:p14="http://schemas.microsoft.com/office/powerpoint/2010/main" val="1852541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7227" y="-6605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039" y="130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6527" y="1399797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420623" y="210311"/>
                </a:moveTo>
                <a:lnTo>
                  <a:pt x="414536" y="159878"/>
                </a:lnTo>
                <a:lnTo>
                  <a:pt x="397231" y="113806"/>
                </a:lnTo>
                <a:lnTo>
                  <a:pt x="370143" y="73577"/>
                </a:lnTo>
                <a:lnTo>
                  <a:pt x="334706" y="40672"/>
                </a:lnTo>
                <a:lnTo>
                  <a:pt x="292357" y="16573"/>
                </a:lnTo>
                <a:lnTo>
                  <a:pt x="244531" y="2761"/>
                </a:lnTo>
                <a:lnTo>
                  <a:pt x="210311" y="0"/>
                </a:lnTo>
                <a:lnTo>
                  <a:pt x="193107" y="699"/>
                </a:lnTo>
                <a:lnTo>
                  <a:pt x="143963" y="10753"/>
                </a:lnTo>
                <a:lnTo>
                  <a:pt x="99674" y="31587"/>
                </a:lnTo>
                <a:lnTo>
                  <a:pt x="61721" y="61722"/>
                </a:lnTo>
                <a:lnTo>
                  <a:pt x="31587" y="99674"/>
                </a:lnTo>
                <a:lnTo>
                  <a:pt x="10753" y="143963"/>
                </a:lnTo>
                <a:lnTo>
                  <a:pt x="699" y="193107"/>
                </a:lnTo>
                <a:lnTo>
                  <a:pt x="0" y="210312"/>
                </a:lnTo>
                <a:lnTo>
                  <a:pt x="699" y="227619"/>
                </a:lnTo>
                <a:lnTo>
                  <a:pt x="10753" y="276953"/>
                </a:lnTo>
                <a:lnTo>
                  <a:pt x="31587" y="321287"/>
                </a:lnTo>
                <a:lnTo>
                  <a:pt x="61722" y="359187"/>
                </a:lnTo>
                <a:lnTo>
                  <a:pt x="99674" y="389218"/>
                </a:lnTo>
                <a:lnTo>
                  <a:pt x="143963" y="409943"/>
                </a:lnTo>
                <a:lnTo>
                  <a:pt x="193107" y="419929"/>
                </a:lnTo>
                <a:lnTo>
                  <a:pt x="210311" y="420624"/>
                </a:lnTo>
                <a:lnTo>
                  <a:pt x="227619" y="419929"/>
                </a:lnTo>
                <a:lnTo>
                  <a:pt x="276953" y="409943"/>
                </a:lnTo>
                <a:lnTo>
                  <a:pt x="321287" y="389218"/>
                </a:lnTo>
                <a:lnTo>
                  <a:pt x="359187" y="359187"/>
                </a:lnTo>
                <a:lnTo>
                  <a:pt x="389218" y="321287"/>
                </a:lnTo>
                <a:lnTo>
                  <a:pt x="409943" y="276953"/>
                </a:lnTo>
                <a:lnTo>
                  <a:pt x="419929" y="227619"/>
                </a:lnTo>
                <a:lnTo>
                  <a:pt x="420623" y="210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HISU Example</a:t>
            </a:r>
            <a:endParaRPr sz="4000" spc="-21" dirty="0"/>
          </a:p>
        </p:txBody>
      </p:sp>
      <p:pic>
        <p:nvPicPr>
          <p:cNvPr id="14" name="Frame_comparison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2385" y="1906014"/>
            <a:ext cx="5672515" cy="4009011"/>
          </a:xfrm>
        </p:spPr>
      </p:pic>
      <p:sp>
        <p:nvSpPr>
          <p:cNvPr id="15" name="TextBox 14"/>
          <p:cNvSpPr txBox="1"/>
          <p:nvPr/>
        </p:nvSpPr>
        <p:spPr>
          <a:xfrm>
            <a:off x="170926" y="1647825"/>
            <a:ext cx="38051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video shows a comparison between eye-tracking data and the saliency based focus of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left frames show fixations from eye-tracking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right frames show the </a:t>
            </a:r>
            <a:r>
              <a:rPr lang="en-US" sz="2400" dirty="0" err="1"/>
              <a:t>Lytro</a:t>
            </a:r>
            <a:r>
              <a:rPr lang="en-US" sz="2400" dirty="0"/>
              <a:t> image jumping to salient regions (green square), refocusing the picture, and finally centering around the object (blue square)</a:t>
            </a:r>
          </a:p>
        </p:txBody>
      </p:sp>
    </p:spTree>
    <p:extLst>
      <p:ext uri="{BB962C8B-B14F-4D97-AF65-F5344CB8AC3E}">
        <p14:creationId xmlns:p14="http://schemas.microsoft.com/office/powerpoint/2010/main" val="78253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778" y="1619361"/>
            <a:ext cx="4437922" cy="4537710"/>
          </a:xfrm>
        </p:spPr>
        <p:txBody>
          <a:bodyPr>
            <a:normAutofit fontScale="92500"/>
          </a:bodyPr>
          <a:lstStyle/>
          <a:p>
            <a:pPr marL="0" indent="0">
              <a:buNone/>
              <a:defRPr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Scene Working Memory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Places representation of objects at their locations in the current scene</a:t>
            </a:r>
          </a:p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Used to formulate spatial relationships between objects</a:t>
            </a:r>
          </a:p>
        </p:txBody>
      </p:sp>
      <p:pic>
        <p:nvPicPr>
          <p:cNvPr id="53250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77627" y="1796177"/>
            <a:ext cx="2890340" cy="1925726"/>
          </a:xfrm>
        </p:spPr>
      </p:pic>
      <p:pic>
        <p:nvPicPr>
          <p:cNvPr id="53251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626" y="4182327"/>
            <a:ext cx="2886838" cy="193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1033"/>
          <p:cNvSpPr>
            <a:spLocks noChangeArrowheads="1"/>
          </p:cNvSpPr>
          <p:nvPr/>
        </p:nvSpPr>
        <p:spPr bwMode="auto">
          <a:xfrm>
            <a:off x="3441700" y="513308"/>
            <a:ext cx="3270001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529">
                <a:latin typeface="Arial" charset="0"/>
                <a:ea typeface="Arial" charset="0"/>
                <a:cs typeface="Arial" charset="0"/>
              </a:rPr>
              <a:t>HISU Example</a:t>
            </a:r>
            <a:endParaRPr lang="en-US" altLang="en-US" sz="3529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74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57284" y="-70229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Computation Comparison CPU/GPU</a:t>
            </a:r>
            <a:endParaRPr sz="4000" spc="-21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0" y="4924426"/>
            <a:ext cx="10693400" cy="1981200"/>
          </a:xfrm>
        </p:spPr>
        <p:txBody>
          <a:bodyPr>
            <a:noAutofit/>
          </a:bodyPr>
          <a:lstStyle/>
          <a:p>
            <a:pPr marL="118872" indent="-118872"/>
            <a:r>
              <a:rPr lang="en-US" sz="2400" dirty="0"/>
              <a:t>Algorithm developed in Python/</a:t>
            </a:r>
            <a:r>
              <a:rPr lang="en-US" sz="2400" dirty="0" err="1"/>
              <a:t>Theano</a:t>
            </a:r>
            <a:endParaRPr lang="en-US" sz="2400" dirty="0"/>
          </a:p>
          <a:p>
            <a:pPr marL="118872" indent="-118872"/>
            <a:r>
              <a:rPr lang="en-US" sz="2400" dirty="0"/>
              <a:t>CPU is an Intel core i9-4000. GPU is a </a:t>
            </a:r>
            <a:r>
              <a:rPr lang="en-US" sz="2400" dirty="0" err="1"/>
              <a:t>Nvidia</a:t>
            </a:r>
            <a:r>
              <a:rPr lang="en-US" sz="2400" dirty="0"/>
              <a:t> Tesla K20c</a:t>
            </a:r>
          </a:p>
          <a:p>
            <a:pPr marL="118872" indent="-118872"/>
            <a:r>
              <a:rPr lang="en-US" sz="2400" dirty="0"/>
              <a:t>GPU networks take a little longer to compile. But this time completely pays off in processing time.</a:t>
            </a:r>
          </a:p>
          <a:p>
            <a:pPr marL="118872" indent="-118872"/>
            <a:r>
              <a:rPr lang="en-US" sz="2400" dirty="0"/>
              <a:t>We experimented with two layers fully connected DPCNs with 100 hidden neurons.</a:t>
            </a:r>
          </a:p>
          <a:p>
            <a:pPr marL="118872" indent="-118872"/>
            <a:r>
              <a:rPr lang="en-US" sz="2400" dirty="0"/>
              <a:t>The speed up scales up with larger networks</a:t>
            </a:r>
          </a:p>
        </p:txBody>
      </p:sp>
      <p:graphicFrame>
        <p:nvGraphicFramePr>
          <p:cNvPr id="25" name="Table 73"/>
          <p:cNvGraphicFramePr/>
          <p:nvPr>
            <p:extLst>
              <p:ext uri="{D42A27DB-BD31-4B8C-83A1-F6EECF244321}">
                <p14:modId xmlns:p14="http://schemas.microsoft.com/office/powerpoint/2010/main" val="2118774859"/>
              </p:ext>
            </p:extLst>
          </p:nvPr>
        </p:nvGraphicFramePr>
        <p:xfrm>
          <a:off x="1872616" y="1691278"/>
          <a:ext cx="7188198" cy="2979966"/>
        </p:xfrm>
        <a:graphic>
          <a:graphicData uri="http://schemas.openxmlformats.org/drawingml/2006/table">
            <a:tbl>
              <a:tblPr firstRow="1" firstCol="1" bandRow="1"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9123"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CPU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sym typeface="Helvetica"/>
                        </a:rPr>
                        <a:t>GPU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123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sym typeface="Helvetica"/>
                        </a:rPr>
                        <a:t>time to compile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26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14.9s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2600"/>
                        <a:t>33.64s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39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  <a:sym typeface="Helvetica"/>
                        </a:rPr>
                        <a:t>time to process 108 samples </a:t>
                      </a:r>
                      <a:r>
                        <a:rPr lang="en-US" b="1" dirty="0">
                          <a:solidFill>
                            <a:srgbClr val="FFFFFF"/>
                          </a:solidFill>
                          <a:sym typeface="Helvetica"/>
                        </a:rPr>
                        <a:t> from </a:t>
                      </a:r>
                      <a:r>
                        <a:rPr b="1" dirty="0">
                          <a:solidFill>
                            <a:srgbClr val="FFFFFF"/>
                          </a:solidFill>
                          <a:sym typeface="Helvetica"/>
                        </a:rPr>
                        <a:t>Lytro blocks dataset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2600" dirty="0"/>
                        <a:t>7.07s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sz="26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2.74s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413067" y="1998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031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239" y="7054595"/>
            <a:ext cx="8839200" cy="152399"/>
          </a:xfrm>
          <a:custGeom>
            <a:avLst/>
            <a:gdLst/>
            <a:ahLst/>
            <a:cxnLst/>
            <a:rect l="l" t="t" r="r" b="b"/>
            <a:pathLst>
              <a:path w="8839200" h="152400">
                <a:moveTo>
                  <a:pt x="0" y="0"/>
                </a:moveTo>
                <a:lnTo>
                  <a:pt x="0" y="152400"/>
                </a:lnTo>
                <a:lnTo>
                  <a:pt x="8839187" y="152400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8349" y="12953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039" y="130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6527" y="1399797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420623" y="210311"/>
                </a:moveTo>
                <a:lnTo>
                  <a:pt x="414536" y="159878"/>
                </a:lnTo>
                <a:lnTo>
                  <a:pt x="397231" y="113806"/>
                </a:lnTo>
                <a:lnTo>
                  <a:pt x="370143" y="73577"/>
                </a:lnTo>
                <a:lnTo>
                  <a:pt x="334706" y="40672"/>
                </a:lnTo>
                <a:lnTo>
                  <a:pt x="292357" y="16573"/>
                </a:lnTo>
                <a:lnTo>
                  <a:pt x="244531" y="2761"/>
                </a:lnTo>
                <a:lnTo>
                  <a:pt x="210311" y="0"/>
                </a:lnTo>
                <a:lnTo>
                  <a:pt x="193107" y="699"/>
                </a:lnTo>
                <a:lnTo>
                  <a:pt x="143963" y="10753"/>
                </a:lnTo>
                <a:lnTo>
                  <a:pt x="99674" y="31587"/>
                </a:lnTo>
                <a:lnTo>
                  <a:pt x="61721" y="61722"/>
                </a:lnTo>
                <a:lnTo>
                  <a:pt x="31587" y="99674"/>
                </a:lnTo>
                <a:lnTo>
                  <a:pt x="10753" y="143963"/>
                </a:lnTo>
                <a:lnTo>
                  <a:pt x="699" y="193107"/>
                </a:lnTo>
                <a:lnTo>
                  <a:pt x="0" y="210312"/>
                </a:lnTo>
                <a:lnTo>
                  <a:pt x="699" y="227619"/>
                </a:lnTo>
                <a:lnTo>
                  <a:pt x="10753" y="276953"/>
                </a:lnTo>
                <a:lnTo>
                  <a:pt x="31587" y="321287"/>
                </a:lnTo>
                <a:lnTo>
                  <a:pt x="61722" y="359187"/>
                </a:lnTo>
                <a:lnTo>
                  <a:pt x="99674" y="389218"/>
                </a:lnTo>
                <a:lnTo>
                  <a:pt x="143963" y="409943"/>
                </a:lnTo>
                <a:lnTo>
                  <a:pt x="193107" y="419929"/>
                </a:lnTo>
                <a:lnTo>
                  <a:pt x="210311" y="420624"/>
                </a:lnTo>
                <a:lnTo>
                  <a:pt x="227619" y="419929"/>
                </a:lnTo>
                <a:lnTo>
                  <a:pt x="276953" y="409943"/>
                </a:lnTo>
                <a:lnTo>
                  <a:pt x="321287" y="389218"/>
                </a:lnTo>
                <a:lnTo>
                  <a:pt x="359187" y="359187"/>
                </a:lnTo>
                <a:lnTo>
                  <a:pt x="389218" y="321287"/>
                </a:lnTo>
                <a:lnTo>
                  <a:pt x="409943" y="276953"/>
                </a:lnTo>
                <a:lnTo>
                  <a:pt x="419929" y="227619"/>
                </a:lnTo>
                <a:lnTo>
                  <a:pt x="420623" y="210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Computation Pixel versus Convolution</a:t>
            </a:r>
            <a:endParaRPr sz="4000" spc="-21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774700" y="4391025"/>
            <a:ext cx="9220200" cy="2286000"/>
          </a:xfrm>
        </p:spPr>
        <p:txBody>
          <a:bodyPr>
            <a:noAutofit/>
          </a:bodyPr>
          <a:lstStyle/>
          <a:p>
            <a:pPr marL="118872" indent="-118872"/>
            <a:r>
              <a:rPr lang="en-US" sz="2400" dirty="0"/>
              <a:t>We compared the time that it takes for a single layer DPCN to process 30 batches of videos ( 3064 videos) to evaluate the speed differences between pixel based fully connected and convolutional architectures.</a:t>
            </a:r>
          </a:p>
          <a:p>
            <a:pPr marL="118872" indent="-118872"/>
            <a:r>
              <a:rPr lang="en-US" sz="2400" dirty="0"/>
              <a:t>Using as few a 9 filters of size 5x5 for the convolutional neural network is almost 10x slower than a 100 state fully connected network. </a:t>
            </a:r>
          </a:p>
          <a:p>
            <a:pPr marL="118872" indent="-118872"/>
            <a:r>
              <a:rPr lang="en-US" sz="2400" dirty="0"/>
              <a:t>Still need to test generalization of each. </a:t>
            </a:r>
          </a:p>
        </p:txBody>
      </p:sp>
      <p:graphicFrame>
        <p:nvGraphicFramePr>
          <p:cNvPr id="25" name="Table 73"/>
          <p:cNvGraphicFramePr/>
          <p:nvPr>
            <p:extLst>
              <p:ext uri="{D42A27DB-BD31-4B8C-83A1-F6EECF244321}">
                <p14:modId xmlns:p14="http://schemas.microsoft.com/office/powerpoint/2010/main" val="92585480"/>
              </p:ext>
            </p:extLst>
          </p:nvPr>
        </p:nvGraphicFramePr>
        <p:xfrm>
          <a:off x="1831109" y="2051445"/>
          <a:ext cx="7188198" cy="1613446"/>
        </p:xfrm>
        <a:graphic>
          <a:graphicData uri="http://schemas.openxmlformats.org/drawingml/2006/table">
            <a:tbl>
              <a:tblPr firstRow="1" firstCol="1" bandRow="1"/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6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4323">
                <a:tc>
                  <a:txBody>
                    <a:bodyPr/>
                    <a:lstStyle/>
                    <a:p>
                      <a:pPr lvl="0" defTabSz="914400">
                        <a:defRPr sz="2600">
                          <a:sym typeface="Helvetica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b="1" dirty="0">
                          <a:solidFill>
                            <a:srgbClr val="FFFFFF"/>
                          </a:solidFill>
                          <a:sym typeface="Helvetica"/>
                        </a:rPr>
                        <a:t>Pixel </a:t>
                      </a:r>
                      <a:endParaRPr sz="2600" b="1" dirty="0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600" b="1" dirty="0">
                          <a:solidFill>
                            <a:srgbClr val="FFFFFF"/>
                          </a:solidFill>
                          <a:sym typeface="Helvetica"/>
                        </a:rPr>
                        <a:t>Convolutional</a:t>
                      </a:r>
                      <a:endParaRPr sz="2600" b="1" dirty="0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9123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 dirty="0">
                          <a:solidFill>
                            <a:srgbClr val="FFFFFF"/>
                          </a:solidFill>
                          <a:sym typeface="Helvetica"/>
                        </a:rPr>
                        <a:t>time to </a:t>
                      </a:r>
                      <a:r>
                        <a:rPr lang="en-US" sz="2600" b="1" dirty="0">
                          <a:solidFill>
                            <a:srgbClr val="FFFFFF"/>
                          </a:solidFill>
                          <a:sym typeface="Helvetica"/>
                        </a:rPr>
                        <a:t>process</a:t>
                      </a:r>
                      <a:r>
                        <a:rPr lang="en-US" sz="2600" b="1" baseline="0" dirty="0">
                          <a:solidFill>
                            <a:srgbClr val="FFFFFF"/>
                          </a:solidFill>
                          <a:sym typeface="Helvetica"/>
                        </a:rPr>
                        <a:t> 3064 videos</a:t>
                      </a:r>
                      <a:endParaRPr sz="2600" b="1" dirty="0">
                        <a:solidFill>
                          <a:srgbClr val="FFFFFF"/>
                        </a:solidFill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26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22 </a:t>
                      </a:r>
                      <a:r>
                        <a:rPr sz="26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</a:t>
                      </a:r>
                      <a:r>
                        <a:rPr lang="en-US" sz="26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ec</a:t>
                      </a:r>
                      <a:endParaRPr sz="2600" b="1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algn="ctr" defTabSz="914400"/>
                      <a:r>
                        <a:rPr lang="en-US" sz="2600" dirty="0"/>
                        <a:t>161 </a:t>
                      </a:r>
                      <a:r>
                        <a:rPr sz="2600" dirty="0"/>
                        <a:t>s</a:t>
                      </a:r>
                      <a:r>
                        <a:rPr lang="en-US" sz="2600" dirty="0"/>
                        <a:t>ec</a:t>
                      </a:r>
                      <a:endParaRPr sz="2600" dirty="0"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1413067" y="1998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79180" y="544669"/>
            <a:ext cx="8335303" cy="1314367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4" name="object 4"/>
          <p:cNvSpPr/>
          <p:nvPr/>
        </p:nvSpPr>
        <p:spPr>
          <a:xfrm>
            <a:off x="1035467" y="544668"/>
            <a:ext cx="143712" cy="6467045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5" name="object 5"/>
          <p:cNvSpPr/>
          <p:nvPr/>
        </p:nvSpPr>
        <p:spPr>
          <a:xfrm>
            <a:off x="9514471" y="544668"/>
            <a:ext cx="143712" cy="6467045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9" name="object 9"/>
          <p:cNvSpPr/>
          <p:nvPr/>
        </p:nvSpPr>
        <p:spPr>
          <a:xfrm>
            <a:off x="5059407" y="1446462"/>
            <a:ext cx="574848" cy="574848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10" name="object 10"/>
          <p:cNvSpPr/>
          <p:nvPr/>
        </p:nvSpPr>
        <p:spPr>
          <a:xfrm>
            <a:off x="5148509" y="1535568"/>
            <a:ext cx="397004" cy="397004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420623" y="210311"/>
                </a:moveTo>
                <a:lnTo>
                  <a:pt x="414536" y="159878"/>
                </a:lnTo>
                <a:lnTo>
                  <a:pt x="397231" y="113806"/>
                </a:lnTo>
                <a:lnTo>
                  <a:pt x="370143" y="73577"/>
                </a:lnTo>
                <a:lnTo>
                  <a:pt x="334706" y="40672"/>
                </a:lnTo>
                <a:lnTo>
                  <a:pt x="292357" y="16573"/>
                </a:lnTo>
                <a:lnTo>
                  <a:pt x="244531" y="2761"/>
                </a:lnTo>
                <a:lnTo>
                  <a:pt x="210311" y="0"/>
                </a:lnTo>
                <a:lnTo>
                  <a:pt x="193107" y="699"/>
                </a:lnTo>
                <a:lnTo>
                  <a:pt x="143963" y="10753"/>
                </a:lnTo>
                <a:lnTo>
                  <a:pt x="99674" y="31587"/>
                </a:lnTo>
                <a:lnTo>
                  <a:pt x="61721" y="61722"/>
                </a:lnTo>
                <a:lnTo>
                  <a:pt x="31587" y="99674"/>
                </a:lnTo>
                <a:lnTo>
                  <a:pt x="10753" y="143963"/>
                </a:lnTo>
                <a:lnTo>
                  <a:pt x="699" y="193107"/>
                </a:lnTo>
                <a:lnTo>
                  <a:pt x="0" y="210312"/>
                </a:lnTo>
                <a:lnTo>
                  <a:pt x="699" y="227619"/>
                </a:lnTo>
                <a:lnTo>
                  <a:pt x="10753" y="276953"/>
                </a:lnTo>
                <a:lnTo>
                  <a:pt x="31587" y="321287"/>
                </a:lnTo>
                <a:lnTo>
                  <a:pt x="61722" y="359187"/>
                </a:lnTo>
                <a:lnTo>
                  <a:pt x="99674" y="389218"/>
                </a:lnTo>
                <a:lnTo>
                  <a:pt x="143963" y="409943"/>
                </a:lnTo>
                <a:lnTo>
                  <a:pt x="193107" y="419929"/>
                </a:lnTo>
                <a:lnTo>
                  <a:pt x="210311" y="420624"/>
                </a:lnTo>
                <a:lnTo>
                  <a:pt x="227619" y="419929"/>
                </a:lnTo>
                <a:lnTo>
                  <a:pt x="276953" y="409943"/>
                </a:lnTo>
                <a:lnTo>
                  <a:pt x="321287" y="389218"/>
                </a:lnTo>
                <a:lnTo>
                  <a:pt x="359187" y="359187"/>
                </a:lnTo>
                <a:lnTo>
                  <a:pt x="389218" y="321287"/>
                </a:lnTo>
                <a:lnTo>
                  <a:pt x="409943" y="276953"/>
                </a:lnTo>
                <a:lnTo>
                  <a:pt x="419929" y="227619"/>
                </a:lnTo>
                <a:lnTo>
                  <a:pt x="420623" y="210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35338" y="392492"/>
            <a:ext cx="8622726" cy="1363085"/>
          </a:xfrm>
          <a:prstGeom prst="rect">
            <a:avLst/>
          </a:prstGeom>
        </p:spPr>
        <p:txBody>
          <a:bodyPr vert="horz" wrap="square" lIns="0" tIns="200171" rIns="0" bIns="0" rtlCol="0" anchor="ctr">
            <a:spAutoFit/>
          </a:bodyPr>
          <a:lstStyle/>
          <a:p>
            <a:r>
              <a:rPr lang="en-US" sz="3772" spc="-20" dirty="0"/>
              <a:t>Perception is an active process based on context and  predictions</a:t>
            </a:r>
            <a:endParaRPr sz="3772" spc="-20" dirty="0"/>
          </a:p>
        </p:txBody>
      </p:sp>
      <p:sp>
        <p:nvSpPr>
          <p:cNvPr id="14" name="object 14"/>
          <p:cNvSpPr/>
          <p:nvPr/>
        </p:nvSpPr>
        <p:spPr>
          <a:xfrm>
            <a:off x="1320021" y="1984664"/>
            <a:ext cx="8019136" cy="4311364"/>
          </a:xfrm>
          <a:custGeom>
            <a:avLst/>
            <a:gdLst/>
            <a:ahLst/>
            <a:cxnLst/>
            <a:rect l="l" t="t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pic>
        <p:nvPicPr>
          <p:cNvPr id="17" name="Picture 2" descr="100_45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98" y="1841313"/>
            <a:ext cx="7635240" cy="449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771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239" y="7054595"/>
            <a:ext cx="8839200" cy="152399"/>
          </a:xfrm>
          <a:custGeom>
            <a:avLst/>
            <a:gdLst/>
            <a:ahLst/>
            <a:cxnLst/>
            <a:rect l="l" t="t" r="r" b="b"/>
            <a:pathLst>
              <a:path w="8839200" h="152400">
                <a:moveTo>
                  <a:pt x="0" y="0"/>
                </a:moveTo>
                <a:lnTo>
                  <a:pt x="0" y="152400"/>
                </a:lnTo>
                <a:lnTo>
                  <a:pt x="8839187" y="152400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6117" y="-72029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22300" y="526191"/>
            <a:ext cx="9525000" cy="768343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3600" dirty="0">
                <a:latin typeface="Arial" charset="0"/>
                <a:ea typeface="MS PGothic" charset="0"/>
              </a:rPr>
              <a:t>Computation Complexity with DPCN-FOA</a:t>
            </a:r>
            <a:endParaRPr sz="3600" spc="-21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839470" y="1838294"/>
            <a:ext cx="5116830" cy="499113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To show the improvement in computation speed, we created a database of 108 images consisting of number blocks against a blank background</a:t>
            </a:r>
          </a:p>
          <a:p>
            <a:r>
              <a:rPr lang="en-US" dirty="0"/>
              <a:t>The first test involved the DPCN scanning the entire 644x644 image (529 frames)</a:t>
            </a:r>
          </a:p>
          <a:p>
            <a:r>
              <a:rPr lang="en-US" dirty="0"/>
              <a:t>The second used the FOA mechanism to extract a 140x140 patch for processing (25 frames)</a:t>
            </a:r>
          </a:p>
        </p:txBody>
      </p:sp>
      <p:pic>
        <p:nvPicPr>
          <p:cNvPr id="19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638" y="1800225"/>
            <a:ext cx="3816486" cy="479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2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27233" y="110413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039" y="130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852382" y="1764668"/>
            <a:ext cx="4951518" cy="499113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Each set of 108 videos was trained for 100 batches on the DPCN</a:t>
            </a:r>
          </a:p>
          <a:p>
            <a:r>
              <a:rPr lang="en-US" sz="2800" dirty="0"/>
              <a:t>Despite small overhead incurred by the FOA, the overall running time was  smaller (5.4% of the full images).</a:t>
            </a:r>
          </a:p>
          <a:p>
            <a:r>
              <a:rPr lang="en-US" sz="2800" dirty="0"/>
              <a:t>Number of patches multiply computation time</a:t>
            </a:r>
          </a:p>
          <a:p>
            <a:r>
              <a:rPr lang="en-US" sz="2800" dirty="0"/>
              <a:t>Performance is better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076684"/>
              </p:ext>
            </p:extLst>
          </p:nvPr>
        </p:nvGraphicFramePr>
        <p:xfrm>
          <a:off x="5118100" y="2823591"/>
          <a:ext cx="4572000" cy="205511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0617">
                <a:tc>
                  <a:txBody>
                    <a:bodyPr/>
                    <a:lstStyle/>
                    <a:p>
                      <a:pPr algn="ctr"/>
                      <a:endParaRPr lang="en-US" sz="2300" dirty="0"/>
                    </a:p>
                  </a:txBody>
                  <a:tcPr marL="80201" marR="80201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FOA</a:t>
                      </a:r>
                    </a:p>
                  </a:txBody>
                  <a:tcPr marL="80201" marR="80201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DPCN</a:t>
                      </a:r>
                    </a:p>
                  </a:txBody>
                  <a:tcPr marL="80201" marR="80201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Total</a:t>
                      </a:r>
                    </a:p>
                  </a:txBody>
                  <a:tcPr marL="80201" marR="80201" marT="50419" marB="504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275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Full</a:t>
                      </a:r>
                      <a:r>
                        <a:rPr lang="en-US" sz="2300" baseline="0" dirty="0"/>
                        <a:t> Images</a:t>
                      </a:r>
                      <a:endParaRPr lang="en-US" sz="2300" dirty="0"/>
                    </a:p>
                  </a:txBody>
                  <a:tcPr marL="80201" marR="80201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0</a:t>
                      </a:r>
                    </a:p>
                  </a:txBody>
                  <a:tcPr marL="80201" marR="80201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5741</a:t>
                      </a:r>
                    </a:p>
                  </a:txBody>
                  <a:tcPr marL="80201" marR="80201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5741</a:t>
                      </a:r>
                    </a:p>
                  </a:txBody>
                  <a:tcPr marL="80201" marR="80201" marT="50419" marB="504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430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Sampled</a:t>
                      </a:r>
                      <a:r>
                        <a:rPr lang="en-US" sz="2300" baseline="0" dirty="0"/>
                        <a:t> Patches</a:t>
                      </a:r>
                      <a:endParaRPr lang="en-US" sz="2300" dirty="0"/>
                    </a:p>
                  </a:txBody>
                  <a:tcPr marL="80201" marR="80201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43</a:t>
                      </a:r>
                    </a:p>
                  </a:txBody>
                  <a:tcPr marL="80201" marR="80201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269</a:t>
                      </a:r>
                    </a:p>
                  </a:txBody>
                  <a:tcPr marL="80201" marR="80201" marT="50419" marB="504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312</a:t>
                      </a:r>
                    </a:p>
                  </a:txBody>
                  <a:tcPr marL="80201" marR="80201" marT="50419" marB="504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" name="Content Placeholder 2"/>
          <p:cNvSpPr txBox="1">
            <a:spLocks/>
          </p:cNvSpPr>
          <p:nvPr/>
        </p:nvSpPr>
        <p:spPr>
          <a:xfrm>
            <a:off x="5883336" y="2181225"/>
            <a:ext cx="3953021" cy="579931"/>
          </a:xfrm>
          <a:prstGeom prst="rect">
            <a:avLst/>
          </a:prstGeom>
        </p:spPr>
        <p:txBody>
          <a:bodyPr vert="horz" lIns="104296" tIns="52148" rIns="104296" bIns="52148" rtlCol="0">
            <a:normAutofit fontScale="62500" lnSpcReduction="20000"/>
          </a:bodyPr>
          <a:lstStyle>
            <a:lvl1pPr marL="391111" indent="-39111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407" indent="-325927" algn="l" defTabSz="521481" rtl="0" eaLnBrk="1" latinLnBrk="0" hangingPunct="1">
              <a:spcBef>
                <a:spcPct val="20000"/>
              </a:spcBef>
              <a:buFont typeface="Arial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02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184" indent="-260741" algn="l" defTabSz="521481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664" indent="-260741" algn="l" defTabSz="521481" rtl="0" eaLnBrk="1" latinLnBrk="0" hangingPunct="1">
              <a:spcBef>
                <a:spcPct val="20000"/>
              </a:spcBef>
              <a:buFont typeface="Arial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46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27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07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590" indent="-260741" algn="l" defTabSz="521481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/>
              <a:t>Computation Times (seconds)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780781"/>
              </p:ext>
            </p:extLst>
          </p:nvPr>
        </p:nvGraphicFramePr>
        <p:xfrm>
          <a:off x="5956300" y="5153025"/>
          <a:ext cx="3275050" cy="1143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835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9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7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Sampled Patches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" name="object 13"/>
          <p:cNvSpPr txBox="1">
            <a:spLocks noGrp="1"/>
          </p:cNvSpPr>
          <p:nvPr>
            <p:ph type="title"/>
          </p:nvPr>
        </p:nvSpPr>
        <p:spPr>
          <a:xfrm>
            <a:off x="622300" y="526191"/>
            <a:ext cx="9525000" cy="768343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3600" dirty="0">
                <a:latin typeface="Arial" charset="0"/>
                <a:ea typeface="MS PGothic" charset="0"/>
              </a:rPr>
              <a:t>Computation Complexity with DPCN-FOA</a:t>
            </a:r>
            <a:endParaRPr sz="3600" spc="-21" dirty="0"/>
          </a:p>
        </p:txBody>
      </p:sp>
    </p:spTree>
    <p:extLst>
      <p:ext uri="{BB962C8B-B14F-4D97-AF65-F5344CB8AC3E}">
        <p14:creationId xmlns:p14="http://schemas.microsoft.com/office/powerpoint/2010/main" val="242201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Results in </a:t>
            </a:r>
            <a:r>
              <a:rPr lang="en-US" altLang="x-none" sz="3529" dirty="0">
                <a:latin typeface="Arial" charset="0"/>
                <a:ea typeface="Arial" charset="0"/>
                <a:cs typeface="Arial" charset="0"/>
              </a:rPr>
              <a:t>Cluttered MNIST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32728"/>
            <a:ext cx="4187578" cy="4621742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z="4632" dirty="0">
                <a:latin typeface="Arial" panose="020B0604020202020204" pitchFamily="34" charset="0"/>
                <a:cs typeface="Arial" panose="020B0604020202020204" pitchFamily="34" charset="0"/>
              </a:rPr>
              <a:t>Built from original 28x28 MNIST images with handwritten digits</a:t>
            </a:r>
          </a:p>
          <a:p>
            <a:pPr>
              <a:defRPr/>
            </a:pPr>
            <a:r>
              <a:rPr lang="en-US" sz="4632" dirty="0">
                <a:latin typeface="Arial" panose="020B0604020202020204" pitchFamily="34" charset="0"/>
                <a:cs typeface="Arial" panose="020B0604020202020204" pitchFamily="34" charset="0"/>
              </a:rPr>
              <a:t>Digits are randomly sized and rotated, then placed into a blank 60x60 background with randomly placed correlated cluttered</a:t>
            </a:r>
          </a:p>
          <a:p>
            <a:pPr lvl="1">
              <a:defRPr/>
            </a:pPr>
            <a:r>
              <a:rPr lang="en-US" altLang="en-US" sz="4191" dirty="0">
                <a:latin typeface="Arial" panose="020B0604020202020204" pitchFamily="34" charset="0"/>
                <a:cs typeface="Arial" panose="020B0604020202020204" pitchFamily="34" charset="0"/>
              </a:rPr>
              <a:t>Clutter is generated through taking random 6x6 crops of other digits and placing them in the background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8601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856" y="1932729"/>
            <a:ext cx="5787681" cy="347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1860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4605" y="1446046"/>
            <a:ext cx="4436172" cy="3091665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sz="1985">
                <a:latin typeface="Arial" charset="0"/>
                <a:ea typeface="Arial" charset="0"/>
                <a:cs typeface="Arial" charset="0"/>
              </a:rPr>
              <a:t>Results were computed with the full 60x60, a 40x40 patch centered around the most salient point (mid), a 28x28 patch (small). </a:t>
            </a:r>
          </a:p>
          <a:p>
            <a:pPr>
              <a:lnSpc>
                <a:spcPct val="80000"/>
              </a:lnSpc>
            </a:pPr>
            <a:r>
              <a:rPr lang="en-US" altLang="en-US" sz="1985">
                <a:latin typeface="Arial" charset="0"/>
                <a:ea typeface="Arial" charset="0"/>
                <a:cs typeface="Arial" charset="0"/>
              </a:rPr>
              <a:t>The spatial transformer network (STN)  uses a localization network based on labels</a:t>
            </a:r>
          </a:p>
          <a:p>
            <a:pPr>
              <a:lnSpc>
                <a:spcPct val="80000"/>
              </a:lnSpc>
            </a:pPr>
            <a:r>
              <a:rPr lang="en-US" altLang="en-US" sz="1985">
                <a:latin typeface="Arial" charset="0"/>
                <a:ea typeface="Arial" charset="0"/>
                <a:cs typeface="Arial" charset="0"/>
              </a:rPr>
              <a:t>Incorporation of focus of attention improves CNN also</a:t>
            </a:r>
          </a:p>
          <a:p>
            <a:pPr>
              <a:lnSpc>
                <a:spcPct val="80000"/>
              </a:lnSpc>
            </a:pPr>
            <a:r>
              <a:rPr lang="en-US" altLang="en-US" sz="1985">
                <a:latin typeface="Arial" charset="0"/>
                <a:ea typeface="Arial" charset="0"/>
                <a:cs typeface="Arial" charset="0"/>
              </a:rPr>
              <a:t>Note that the CNN and STN are supervised methods</a:t>
            </a:r>
          </a:p>
          <a:p>
            <a:pPr>
              <a:lnSpc>
                <a:spcPct val="80000"/>
              </a:lnSpc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</a:pPr>
            <a:endParaRPr lang="en-US" altLang="x-none" sz="1654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636432"/>
              </p:ext>
            </p:extLst>
          </p:nvPr>
        </p:nvGraphicFramePr>
        <p:xfrm>
          <a:off x="304800" y="4831821"/>
          <a:ext cx="10083800" cy="16898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83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3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3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97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22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62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13416">
                <a:tc>
                  <a:txBody>
                    <a:bodyPr/>
                    <a:lstStyle/>
                    <a:p>
                      <a:r>
                        <a:rPr lang="en-US" sz="1800" dirty="0"/>
                        <a:t>Metric\Method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DPCN Full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DPCN Mid (FOA)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DPCN Small (FOA)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CNN Full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CNN Mid (FOA)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CNN Small (FOA)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STN</a:t>
                      </a:r>
                      <a:r>
                        <a:rPr lang="en-US" sz="1800" baseline="300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75629" marR="75629" marT="37807" marB="378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641">
                <a:tc>
                  <a:txBody>
                    <a:bodyPr/>
                    <a:lstStyle/>
                    <a:p>
                      <a:r>
                        <a:rPr lang="en-US" sz="2000" dirty="0"/>
                        <a:t>Classification (%</a:t>
                      </a:r>
                      <a:r>
                        <a:rPr lang="en-US" sz="2000" baseline="0" dirty="0"/>
                        <a:t>)</a:t>
                      </a:r>
                      <a:endParaRPr lang="en-US" sz="2000" dirty="0"/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62.58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84.34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88.59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88.00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91.75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92.76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95.69</a:t>
                      </a:r>
                    </a:p>
                  </a:txBody>
                  <a:tcPr marL="75629" marR="75629" marT="37807" marB="378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127">
                <a:tc>
                  <a:txBody>
                    <a:bodyPr/>
                    <a:lstStyle/>
                    <a:p>
                      <a:r>
                        <a:rPr lang="en-US" sz="2000" dirty="0"/>
                        <a:t>Time (s)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5214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2460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1600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38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28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23</a:t>
                      </a:r>
                    </a:p>
                  </a:txBody>
                  <a:tcPr marL="75629" marR="75629" marT="37807" marB="37807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49</a:t>
                      </a:r>
                    </a:p>
                  </a:txBody>
                  <a:tcPr marL="75629" marR="75629" marT="37807" marB="378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04800" y="6902852"/>
            <a:ext cx="10083800" cy="49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323" dirty="0"/>
              <a:t>1: </a:t>
            </a:r>
            <a:r>
              <a:rPr lang="en-US" sz="1323" dirty="0" err="1"/>
              <a:t>Jaderberg</a:t>
            </a:r>
            <a:r>
              <a:rPr lang="en-US" sz="1323" dirty="0"/>
              <a:t>, Max, Karen </a:t>
            </a:r>
            <a:r>
              <a:rPr lang="en-US" sz="1323" dirty="0" err="1"/>
              <a:t>Simonyan</a:t>
            </a:r>
            <a:r>
              <a:rPr lang="en-US" sz="1323" dirty="0"/>
              <a:t>, and Andrew Zisserman. "Spatial transformer networks." </a:t>
            </a:r>
            <a:r>
              <a:rPr lang="en-US" sz="1323" i="1" dirty="0"/>
              <a:t>Advances in Neural Information Processing Systems</a:t>
            </a:r>
            <a:r>
              <a:rPr lang="en-US" sz="1323" dirty="0"/>
              <a:t>. 2015</a:t>
            </a:r>
            <a:r>
              <a:rPr lang="en-US" sz="1158" dirty="0"/>
              <a:t>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08990" y="1467053"/>
            <a:ext cx="3613362" cy="2650499"/>
          </a:xfrm>
          <a:prstGeom prst="rect">
            <a:avLst/>
          </a:prstGeom>
        </p:spPr>
        <p:txBody>
          <a:bodyPr lIns="75629" tIns="37814" rIns="75629" bIns="37814">
            <a:normAutofit/>
          </a:bodyPr>
          <a:lstStyle>
            <a:lvl1pPr marL="228600" indent="-228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80000"/>
              </a:lnSpc>
              <a:spcBef>
                <a:spcPts val="1103"/>
              </a:spcBef>
            </a:pPr>
            <a:r>
              <a:rPr lang="en-US" altLang="en-US" sz="2095">
                <a:latin typeface="Arial" charset="0"/>
                <a:ea typeface="Arial" charset="0"/>
                <a:cs typeface="Arial" charset="0"/>
              </a:rPr>
              <a:t>Since the images are small and contain similar targets, a single scale gamma kernel was used for saliency</a:t>
            </a:r>
          </a:p>
          <a:p>
            <a:pPr lvl="1">
              <a:lnSpc>
                <a:spcPct val="80000"/>
              </a:lnSpc>
              <a:spcBef>
                <a:spcPts val="551"/>
              </a:spcBef>
              <a:buFont typeface="Arial" charset="0"/>
              <a:buChar char="•"/>
            </a:pPr>
            <a:r>
              <a:rPr lang="en-US" altLang="en-US" sz="1764">
                <a:latin typeface="Arial" charset="0"/>
                <a:ea typeface="Arial" charset="0"/>
                <a:cs typeface="Arial" charset="0"/>
              </a:rPr>
              <a:t>Center kernel: order 1, shape parameter .2</a:t>
            </a:r>
          </a:p>
          <a:p>
            <a:pPr lvl="1">
              <a:lnSpc>
                <a:spcPct val="80000"/>
              </a:lnSpc>
              <a:spcBef>
                <a:spcPts val="551"/>
              </a:spcBef>
              <a:buFont typeface="Arial" charset="0"/>
              <a:buChar char="•"/>
            </a:pPr>
            <a:r>
              <a:rPr lang="en-US" altLang="en-US" sz="1764">
                <a:latin typeface="Arial" charset="0"/>
                <a:ea typeface="Arial" charset="0"/>
                <a:cs typeface="Arial" charset="0"/>
              </a:rPr>
              <a:t>Surround kernel: order 9, shape parameter .5</a:t>
            </a:r>
          </a:p>
          <a:p>
            <a:pPr>
              <a:lnSpc>
                <a:spcPct val="80000"/>
              </a:lnSpc>
              <a:spcBef>
                <a:spcPts val="1103"/>
              </a:spcBef>
            </a:pPr>
            <a:endParaRPr lang="en-US" altLang="en-US" sz="2316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80000"/>
              </a:lnSpc>
              <a:spcBef>
                <a:spcPts val="1103"/>
              </a:spcBef>
            </a:pPr>
            <a:endParaRPr lang="en-US" altLang="x-none" sz="2316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77053" y="470928"/>
            <a:ext cx="9075420" cy="12604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en-US" sz="3529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Results in </a:t>
            </a:r>
            <a:r>
              <a:rPr lang="en-US" sz="3529" kern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Cluttered MNIST</a:t>
            </a:r>
          </a:p>
        </p:txBody>
      </p:sp>
    </p:spTree>
    <p:extLst>
      <p:ext uri="{BB962C8B-B14F-4D97-AF65-F5344CB8AC3E}">
        <p14:creationId xmlns:p14="http://schemas.microsoft.com/office/powerpoint/2010/main" val="2023784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 bwMode="auto">
          <a:xfrm>
            <a:off x="850900" y="373584"/>
            <a:ext cx="9075420" cy="126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x-none" sz="3529" dirty="0">
                <a:latin typeface="Arial" charset="0"/>
                <a:ea typeface="Arial" charset="0"/>
                <a:cs typeface="Arial" charset="0"/>
              </a:rPr>
              <a:t>Google Street View House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454426"/>
            <a:ext cx="4688267" cy="452020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Over 600,000 digits as house numbers on real backgrounds</a:t>
            </a:r>
          </a:p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Different number of digits of variable size</a:t>
            </a:r>
          </a:p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Color, style and background varies greatly</a:t>
            </a:r>
          </a:p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Best result is achieved with the Spatial Transform Network on bounding boxes (supervised)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3011" name="Content Placeholder 2"/>
          <p:cNvSpPr txBox="1">
            <a:spLocks/>
          </p:cNvSpPr>
          <p:nvPr/>
        </p:nvSpPr>
        <p:spPr bwMode="auto">
          <a:xfrm>
            <a:off x="5562032" y="2510446"/>
            <a:ext cx="4723280" cy="354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629" tIns="37814" rIns="75629" bIns="37814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220000"/>
              </a:lnSpc>
              <a:spcBef>
                <a:spcPts val="1103"/>
              </a:spcBef>
              <a:buNone/>
            </a:pPr>
            <a:endParaRPr lang="x-none" altLang="x-none" sz="2316"/>
          </a:p>
        </p:txBody>
      </p:sp>
      <p:pic>
        <p:nvPicPr>
          <p:cNvPr id="43012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114" y="2510446"/>
            <a:ext cx="5050654" cy="337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723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 bwMode="auto">
          <a:xfrm>
            <a:off x="978805" y="346632"/>
            <a:ext cx="9075420" cy="6494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x-none" sz="3529">
                <a:latin typeface="Arial" charset="0"/>
                <a:ea typeface="Arial" charset="0"/>
                <a:cs typeface="Arial" charset="0"/>
              </a:rPr>
              <a:t>Google Street View House Numbers</a:t>
            </a:r>
            <a:br>
              <a:rPr lang="en-US" altLang="x-none" sz="3529">
                <a:latin typeface="Arial" charset="0"/>
                <a:ea typeface="Arial" charset="0"/>
                <a:cs typeface="Arial" charset="0"/>
              </a:rPr>
            </a:br>
            <a:endParaRPr lang="en-US" altLang="x-none" sz="3529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640927" y="2302119"/>
            <a:ext cx="4374899" cy="3916225"/>
          </a:xfrm>
        </p:spPr>
        <p:txBody>
          <a:bodyPr>
            <a:normAutofit fontScale="92500"/>
          </a:bodyPr>
          <a:lstStyle/>
          <a:p>
            <a:r>
              <a:rPr lang="en-US" altLang="x-none" sz="2647">
                <a:latin typeface="Arial" charset="0"/>
                <a:ea typeface="Arial" charset="0"/>
                <a:cs typeface="Arial" charset="0"/>
              </a:rPr>
              <a:t>Using Gamma Saliency, we gather up to 5 patches from each image</a:t>
            </a:r>
          </a:p>
          <a:p>
            <a:r>
              <a:rPr lang="en-US" altLang="x-none" sz="2647">
                <a:latin typeface="Arial" charset="0"/>
                <a:ea typeface="Arial" charset="0"/>
                <a:cs typeface="Arial" charset="0"/>
              </a:rPr>
              <a:t>The extent of the patch and segmentation are computed automatically, from the multiscale kernel</a:t>
            </a:r>
          </a:p>
          <a:p>
            <a:r>
              <a:rPr lang="en-US" altLang="x-none" sz="2647">
                <a:latin typeface="Arial" charset="0"/>
                <a:ea typeface="Arial" charset="0"/>
                <a:cs typeface="Arial" charset="0"/>
              </a:rPr>
              <a:t>DPCN is trained on each patch using rotations (video)</a:t>
            </a:r>
          </a:p>
        </p:txBody>
      </p:sp>
      <p:sp>
        <p:nvSpPr>
          <p:cNvPr id="44035" name="Content Placeholder 2"/>
          <p:cNvSpPr txBox="1">
            <a:spLocks/>
          </p:cNvSpPr>
          <p:nvPr/>
        </p:nvSpPr>
        <p:spPr bwMode="auto">
          <a:xfrm>
            <a:off x="5562032" y="2510446"/>
            <a:ext cx="4723280" cy="354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629" tIns="37814" rIns="75629" bIns="37814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220000"/>
              </a:lnSpc>
              <a:spcBef>
                <a:spcPts val="1103"/>
              </a:spcBef>
              <a:buNone/>
            </a:pPr>
            <a:endParaRPr lang="x-none" altLang="x-none" sz="2316"/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5516515" y="2099042"/>
          <a:ext cx="2268855" cy="151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7" name="Acrobat Document" r:id="rId3" imgW="4127500" imgH="2755900" progId="AcroExch.Document.DC">
                  <p:embed/>
                </p:oleObj>
              </mc:Choice>
              <mc:Fallback>
                <p:oleObj name="Acrobat Document" r:id="rId3" imgW="4127500" imgH="2755900" progId="AcroExch.Document.DC">
                  <p:embed/>
                  <p:pic>
                    <p:nvPicPr>
                      <p:cNvPr id="440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6515" y="2099042"/>
                        <a:ext cx="2268855" cy="1512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7"/>
          <p:cNvGraphicFramePr>
            <a:graphicFrameLocks noChangeAspect="1"/>
          </p:cNvGraphicFramePr>
          <p:nvPr/>
        </p:nvGraphicFramePr>
        <p:xfrm>
          <a:off x="7923671" y="2020261"/>
          <a:ext cx="2268855" cy="151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8" name="Acrobat Document" r:id="rId5" imgW="4127500" imgH="2755900" progId="AcroExch.Document.DC">
                  <p:embed/>
                </p:oleObj>
              </mc:Choice>
              <mc:Fallback>
                <p:oleObj name="Acrobat Document" r:id="rId5" imgW="4127500" imgH="2755900" progId="AcroExch.Document.DC">
                  <p:embed/>
                  <p:pic>
                    <p:nvPicPr>
                      <p:cNvPr id="4403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3671" y="2020261"/>
                        <a:ext cx="2268855" cy="1512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9"/>
          <p:cNvGraphicFramePr>
            <a:graphicFrameLocks noChangeAspect="1"/>
          </p:cNvGraphicFramePr>
          <p:nvPr/>
        </p:nvGraphicFramePr>
        <p:xfrm>
          <a:off x="5516515" y="3194955"/>
          <a:ext cx="2268855" cy="151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9" name="Acrobat Document" r:id="rId7" imgW="4127500" imgH="2755900" progId="AcroExch.Document.DC">
                  <p:embed/>
                </p:oleObj>
              </mc:Choice>
              <mc:Fallback>
                <p:oleObj name="Acrobat Document" r:id="rId7" imgW="4127500" imgH="2755900" progId="AcroExch.Document.DC">
                  <p:embed/>
                  <p:pic>
                    <p:nvPicPr>
                      <p:cNvPr id="4403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6515" y="3194955"/>
                        <a:ext cx="2268855" cy="1512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10"/>
          <p:cNvGraphicFramePr>
            <a:graphicFrameLocks noChangeAspect="1"/>
          </p:cNvGraphicFramePr>
          <p:nvPr/>
        </p:nvGraphicFramePr>
        <p:xfrm>
          <a:off x="7923671" y="3194955"/>
          <a:ext cx="2268855" cy="1512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0" name="Acrobat Document" r:id="rId9" imgW="4127500" imgH="2755900" progId="AcroExch.Document.DC">
                  <p:embed/>
                </p:oleObj>
              </mc:Choice>
              <mc:Fallback>
                <p:oleObj name="Acrobat Document" r:id="rId9" imgW="4127500" imgH="2755900" progId="AcroExch.Document.DC">
                  <p:embed/>
                  <p:pic>
                    <p:nvPicPr>
                      <p:cNvPr id="4403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3671" y="3194955"/>
                        <a:ext cx="2268855" cy="1512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0" name="Object 11"/>
          <p:cNvGraphicFramePr>
            <a:graphicFrameLocks noChangeAspect="1"/>
          </p:cNvGraphicFramePr>
          <p:nvPr/>
        </p:nvGraphicFramePr>
        <p:xfrm>
          <a:off x="5969936" y="4619992"/>
          <a:ext cx="1362013" cy="906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1" name="Acrobat Document" r:id="rId11" imgW="4127500" imgH="2755900" progId="AcroExch.Document.DC">
                  <p:embed/>
                </p:oleObj>
              </mc:Choice>
              <mc:Fallback>
                <p:oleObj name="Acrobat Document" r:id="rId11" imgW="4127500" imgH="2755900" progId="AcroExch.Document.DC">
                  <p:embed/>
                  <p:pic>
                    <p:nvPicPr>
                      <p:cNvPr id="4404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936" y="4619992"/>
                        <a:ext cx="1362013" cy="906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13"/>
          <p:cNvGraphicFramePr>
            <a:graphicFrameLocks noChangeAspect="1"/>
          </p:cNvGraphicFramePr>
          <p:nvPr/>
        </p:nvGraphicFramePr>
        <p:xfrm>
          <a:off x="8377093" y="4628745"/>
          <a:ext cx="1362013" cy="90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2" name="Acrobat Document" r:id="rId13" imgW="4127500" imgH="2755900" progId="AcroExch.Document.DC">
                  <p:embed/>
                </p:oleObj>
              </mc:Choice>
              <mc:Fallback>
                <p:oleObj name="Acrobat Document" r:id="rId13" imgW="4127500" imgH="2755900" progId="AcroExch.Document.DC">
                  <p:embed/>
                  <p:pic>
                    <p:nvPicPr>
                      <p:cNvPr id="4404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7093" y="4628745"/>
                        <a:ext cx="1362013" cy="908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2" name="Object 14"/>
          <p:cNvGraphicFramePr>
            <a:graphicFrameLocks noChangeAspect="1"/>
          </p:cNvGraphicFramePr>
          <p:nvPr/>
        </p:nvGraphicFramePr>
        <p:xfrm>
          <a:off x="5969936" y="5600361"/>
          <a:ext cx="1362013" cy="906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3" name="Acrobat Document" r:id="rId15" imgW="4127500" imgH="2755900" progId="AcroExch.Document.DC">
                  <p:embed/>
                </p:oleObj>
              </mc:Choice>
              <mc:Fallback>
                <p:oleObj name="Acrobat Document" r:id="rId15" imgW="4127500" imgH="2755900" progId="AcroExch.Document.DC">
                  <p:embed/>
                  <p:pic>
                    <p:nvPicPr>
                      <p:cNvPr id="4404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9936" y="5600361"/>
                        <a:ext cx="1362013" cy="906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3" name="Object 15"/>
          <p:cNvGraphicFramePr>
            <a:graphicFrameLocks noChangeAspect="1"/>
          </p:cNvGraphicFramePr>
          <p:nvPr/>
        </p:nvGraphicFramePr>
        <p:xfrm>
          <a:off x="8377093" y="5600361"/>
          <a:ext cx="1362013" cy="906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4" name="Acrobat Document" r:id="rId17" imgW="4127500" imgH="2755900" progId="AcroExch.Document.DC">
                  <p:embed/>
                </p:oleObj>
              </mc:Choice>
              <mc:Fallback>
                <p:oleObj name="Acrobat Document" r:id="rId17" imgW="4127500" imgH="2755900" progId="AcroExch.Document.DC">
                  <p:embed/>
                  <p:pic>
                    <p:nvPicPr>
                      <p:cNvPr id="4404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7093" y="5600361"/>
                        <a:ext cx="1362013" cy="906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45" name="TextBox 3"/>
          <p:cNvSpPr txBox="1">
            <a:spLocks noChangeArrowheads="1"/>
          </p:cNvSpPr>
          <p:nvPr/>
        </p:nvSpPr>
        <p:spPr bwMode="auto">
          <a:xfrm>
            <a:off x="789733" y="1815435"/>
            <a:ext cx="467788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1985">
                <a:latin typeface="Arial" charset="0"/>
                <a:ea typeface="Arial" charset="0"/>
                <a:cs typeface="Arial" charset="0"/>
              </a:rPr>
              <a:t>Our approach is totally unsupervised</a:t>
            </a:r>
            <a:endParaRPr lang="en-US" altLang="x-none" sz="1985"/>
          </a:p>
        </p:txBody>
      </p:sp>
      <p:sp>
        <p:nvSpPr>
          <p:cNvPr id="44046" name="TextBox 6"/>
          <p:cNvSpPr txBox="1">
            <a:spLocks noChangeArrowheads="1"/>
          </p:cNvSpPr>
          <p:nvPr/>
        </p:nvSpPr>
        <p:spPr bwMode="auto">
          <a:xfrm>
            <a:off x="2188510" y="6946618"/>
            <a:ext cx="6151299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1985"/>
              <a:t>Gamma Saliency creates automatically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3610869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Content Placeholder 2"/>
          <p:cNvSpPr txBox="1">
            <a:spLocks/>
          </p:cNvSpPr>
          <p:nvPr/>
        </p:nvSpPr>
        <p:spPr bwMode="auto">
          <a:xfrm>
            <a:off x="5562032" y="2510446"/>
            <a:ext cx="4723280" cy="354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629" tIns="37814" rIns="75629" bIns="37814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220000"/>
              </a:lnSpc>
              <a:spcBef>
                <a:spcPts val="1103"/>
              </a:spcBef>
              <a:buNone/>
            </a:pPr>
            <a:endParaRPr lang="x-none" altLang="x-none" sz="2316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37851" y="2016760"/>
          <a:ext cx="9817701" cy="1789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29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8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0888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5630" marR="75630" marT="37800" marB="37800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Unsupervised</a:t>
                      </a:r>
                    </a:p>
                  </a:txBody>
                  <a:tcPr marL="75630" marR="75630" marT="37800" marB="3780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Supervised</a:t>
                      </a:r>
                    </a:p>
                  </a:txBody>
                  <a:tcPr marL="75630" marR="75630" marT="37800" marB="3780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7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Method \</a:t>
                      </a:r>
                      <a:r>
                        <a:rPr lang="en-US" sz="1500" baseline="0" dirty="0"/>
                        <a:t> Metric</a:t>
                      </a:r>
                      <a:endParaRPr lang="en-US" sz="1500" dirty="0"/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DPCN w/</a:t>
                      </a:r>
                      <a:r>
                        <a:rPr lang="en-US" sz="1500" baseline="0" dirty="0"/>
                        <a:t> Attention</a:t>
                      </a:r>
                      <a:endParaRPr lang="en-US" sz="1500" dirty="0"/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TDN</a:t>
                      </a:r>
                      <a:r>
                        <a:rPr lang="en-US" sz="1500" baseline="0" dirty="0"/>
                        <a:t> w/ Attention</a:t>
                      </a:r>
                      <a:endParaRPr lang="en-US" sz="1500" dirty="0"/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Auto-encoder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VAE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CNN Full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CNN w/</a:t>
                      </a:r>
                      <a:r>
                        <a:rPr lang="en-US" sz="1500" baseline="0" dirty="0"/>
                        <a:t> Attention</a:t>
                      </a:r>
                      <a:endParaRPr lang="en-US" sz="1500" dirty="0"/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STN Full</a:t>
                      </a:r>
                    </a:p>
                  </a:txBody>
                  <a:tcPr marL="75630" marR="75630" marT="37800" marB="37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Classification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92.51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92.28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15.58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17.46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94.47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96.06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96.30</a:t>
                      </a:r>
                    </a:p>
                  </a:txBody>
                  <a:tcPr marL="75630" marR="75630" marT="37800" marB="37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Segmentation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83.67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83.67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76.92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76.92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76.92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83.67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NA</a:t>
                      </a:r>
                    </a:p>
                  </a:txBody>
                  <a:tcPr marL="75630" marR="75630" marT="37800" marB="37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Time (s)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12638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2015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2372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2784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1426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1195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NA</a:t>
                      </a:r>
                    </a:p>
                  </a:txBody>
                  <a:tcPr marL="75630" marR="75630" marT="37800" marB="37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/>
          </p:cNvGraphicFramePr>
          <p:nvPr/>
        </p:nvGraphicFramePr>
        <p:xfrm>
          <a:off x="437851" y="4334634"/>
          <a:ext cx="9817701" cy="17897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7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29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8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10888"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75630" marR="75630" marT="37800" marB="37800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Unsupervised</a:t>
                      </a:r>
                    </a:p>
                  </a:txBody>
                  <a:tcPr marL="75630" marR="75630" marT="37800" marB="3780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Supervised</a:t>
                      </a:r>
                    </a:p>
                  </a:txBody>
                  <a:tcPr marL="75630" marR="75630" marT="37800" marB="3780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7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Method \</a:t>
                      </a:r>
                      <a:r>
                        <a:rPr lang="en-US" sz="1500" baseline="0" dirty="0"/>
                        <a:t> Metric</a:t>
                      </a:r>
                      <a:endParaRPr lang="en-US" sz="1500" dirty="0"/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DPCN w/</a:t>
                      </a:r>
                      <a:r>
                        <a:rPr lang="en-US" sz="1500" baseline="0" dirty="0"/>
                        <a:t> Attention</a:t>
                      </a:r>
                      <a:endParaRPr lang="en-US" sz="1500" dirty="0"/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TDN</a:t>
                      </a:r>
                      <a:r>
                        <a:rPr lang="en-US" sz="1500" baseline="0" dirty="0"/>
                        <a:t> w/ Attention</a:t>
                      </a:r>
                      <a:endParaRPr lang="en-US" sz="1500" dirty="0"/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Auto-encoder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VAE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CNN Full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CNN w/</a:t>
                      </a:r>
                      <a:r>
                        <a:rPr lang="en-US" sz="1500" baseline="0" dirty="0"/>
                        <a:t> Attention</a:t>
                      </a:r>
                      <a:endParaRPr lang="en-US" sz="1500" dirty="0"/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STN Full</a:t>
                      </a:r>
                    </a:p>
                  </a:txBody>
                  <a:tcPr marL="75630" marR="75630" marT="37800" marB="378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8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Classification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73.30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71.59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5.13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8.34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68.15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80.58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28.03</a:t>
                      </a:r>
                    </a:p>
                  </a:txBody>
                  <a:tcPr marL="75630" marR="75630" marT="37800" marB="378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8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Segmentation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72.43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72.43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NA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NA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NA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72.43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NA</a:t>
                      </a:r>
                    </a:p>
                  </a:txBody>
                  <a:tcPr marL="75630" marR="75630" marT="37800" marB="378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8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Time (s)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22658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2943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3689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4016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2397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1506</a:t>
                      </a:r>
                    </a:p>
                  </a:txBody>
                  <a:tcPr marL="75630" marR="75630" marT="37800" marB="378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accent2"/>
                          </a:solidFill>
                        </a:rPr>
                        <a:t>4559</a:t>
                      </a:r>
                    </a:p>
                  </a:txBody>
                  <a:tcPr marL="75630" marR="75630" marT="37800" marB="378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5160" name="TextBox 8"/>
          <p:cNvSpPr txBox="1">
            <a:spLocks noChangeArrowheads="1"/>
          </p:cNvSpPr>
          <p:nvPr/>
        </p:nvSpPr>
        <p:spPr bwMode="auto">
          <a:xfrm>
            <a:off x="3322938" y="1379520"/>
            <a:ext cx="4047525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x-none" sz="2206"/>
              <a:t>Results on the Bounded Dataset</a:t>
            </a:r>
          </a:p>
        </p:txBody>
      </p:sp>
      <p:sp>
        <p:nvSpPr>
          <p:cNvPr id="45161" name="TextBox 9"/>
          <p:cNvSpPr txBox="1">
            <a:spLocks noChangeArrowheads="1"/>
          </p:cNvSpPr>
          <p:nvPr/>
        </p:nvSpPr>
        <p:spPr bwMode="auto">
          <a:xfrm>
            <a:off x="3545272" y="3847951"/>
            <a:ext cx="3650125" cy="43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x-none" sz="2206"/>
              <a:t>Results on the Full Dataset</a:t>
            </a:r>
          </a:p>
        </p:txBody>
      </p:sp>
      <p:sp>
        <p:nvSpPr>
          <p:cNvPr id="45163" name="TextBox 3"/>
          <p:cNvSpPr txBox="1">
            <a:spLocks noChangeArrowheads="1"/>
          </p:cNvSpPr>
          <p:nvPr/>
        </p:nvSpPr>
        <p:spPr bwMode="auto">
          <a:xfrm>
            <a:off x="640927" y="6547468"/>
            <a:ext cx="9495578" cy="90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2647" b="0">
                <a:latin typeface="Arial" charset="0"/>
                <a:ea typeface="Arial" charset="0"/>
                <a:cs typeface="Arial" charset="0"/>
              </a:rPr>
              <a:t>Our DPCN with attention (unsupervised method) is better than CNN (supervised) when digits are not cropped </a:t>
            </a:r>
          </a:p>
        </p:txBody>
      </p:sp>
      <p:sp>
        <p:nvSpPr>
          <p:cNvPr id="2" name="Rectangle 1"/>
          <p:cNvSpPr/>
          <p:nvPr/>
        </p:nvSpPr>
        <p:spPr>
          <a:xfrm>
            <a:off x="1612900" y="461935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sz="3600" dirty="0">
                <a:latin typeface="Arial" charset="0"/>
                <a:ea typeface="Arial" charset="0"/>
                <a:cs typeface="Arial" charset="0"/>
              </a:rPr>
              <a:t>Google Street View House Numbers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2669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8">
            <a:extLst>
              <a:ext uri="{FF2B5EF4-FFF2-40B4-BE49-F238E27FC236}">
                <a16:creationId xmlns:a16="http://schemas.microsoft.com/office/drawing/2014/main" id="{4E3CBAA0-1A27-8E47-BF83-57A56BE35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510" y="3539834"/>
            <a:ext cx="3699145" cy="2464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8" name="Title 1">
            <a:extLst>
              <a:ext uri="{FF2B5EF4-FFF2-40B4-BE49-F238E27FC236}">
                <a16:creationId xmlns:a16="http://schemas.microsoft.com/office/drawing/2014/main" id="{9492EBD4-467F-EA44-BC79-BC0F69FF4C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/>
              <a:t>MNISTVQA</a:t>
            </a:r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21070DBB-CF41-6542-85CA-1EFD68F4488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66074" y="1181696"/>
            <a:ext cx="4201583" cy="4537710"/>
          </a:xfrm>
        </p:spPr>
        <p:txBody>
          <a:bodyPr/>
          <a:lstStyle/>
          <a:p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Combined CNN to extract visual features with RNN that could answer questions</a:t>
            </a:r>
          </a:p>
          <a:p>
            <a:endParaRPr lang="en-US" altLang="en-US" dirty="0"/>
          </a:p>
        </p:txBody>
      </p:sp>
      <p:sp>
        <p:nvSpPr>
          <p:cNvPr id="70660" name="Content Placeholder 3">
            <a:extLst>
              <a:ext uri="{FF2B5EF4-FFF2-40B4-BE49-F238E27FC236}">
                <a16:creationId xmlns:a16="http://schemas.microsoft.com/office/drawing/2014/main" id="{75313E78-BE8B-0944-A836-F5EBA24FA13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856143" y="1181696"/>
            <a:ext cx="4285615" cy="3597605"/>
          </a:xfrm>
        </p:spPr>
        <p:txBody>
          <a:bodyPr/>
          <a:lstStyle/>
          <a:p>
            <a:r>
              <a:rPr lang="en-US" altLang="en-US" sz="2647">
                <a:latin typeface="Arial" panose="020B0604020202020204" pitchFamily="34" charset="0"/>
                <a:cs typeface="Arial" panose="020B0604020202020204" pitchFamily="34" charset="0"/>
              </a:rPr>
              <a:t>Is a 3 present in the image?</a:t>
            </a:r>
          </a:p>
          <a:p>
            <a:r>
              <a:rPr lang="en-US" altLang="en-US" sz="2647">
                <a:latin typeface="Arial" panose="020B0604020202020204" pitchFamily="34" charset="0"/>
                <a:cs typeface="Arial" panose="020B0604020202020204" pitchFamily="34" charset="0"/>
              </a:rPr>
              <a:t>What is the sum on the digits?</a:t>
            </a:r>
          </a:p>
        </p:txBody>
      </p:sp>
      <p:pic>
        <p:nvPicPr>
          <p:cNvPr id="70662" name="Picture 5">
            <a:extLst>
              <a:ext uri="{FF2B5EF4-FFF2-40B4-BE49-F238E27FC236}">
                <a16:creationId xmlns:a16="http://schemas.microsoft.com/office/drawing/2014/main" id="{F4891EA9-7827-F246-82B9-81B55B7E4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1" y="3342010"/>
            <a:ext cx="2622488" cy="155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6">
            <a:extLst>
              <a:ext uri="{FF2B5EF4-FFF2-40B4-BE49-F238E27FC236}">
                <a16:creationId xmlns:a16="http://schemas.microsoft.com/office/drawing/2014/main" id="{92CA4997-7F91-B043-B5A2-5EAC6E2AE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241" y="3200206"/>
            <a:ext cx="3026890" cy="21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2F2A263-91FB-2041-B415-16287ABCB1E7}"/>
              </a:ext>
            </a:extLst>
          </p:cNvPr>
          <p:cNvGraphicFramePr>
            <a:graphicFrameLocks noGrp="1"/>
          </p:cNvGraphicFramePr>
          <p:nvPr/>
        </p:nvGraphicFramePr>
        <p:xfrm>
          <a:off x="998062" y="5672138"/>
          <a:ext cx="4807311" cy="933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5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1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03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Method</a:t>
                      </a:r>
                    </a:p>
                  </a:txBody>
                  <a:tcPr marL="75620" marR="75620" marT="37829" marB="3782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%</a:t>
                      </a:r>
                      <a:r>
                        <a:rPr lang="en-US" sz="1500" baseline="0" dirty="0"/>
                        <a:t> Questions Correct</a:t>
                      </a:r>
                      <a:endParaRPr lang="en-US" sz="1500" dirty="0"/>
                    </a:p>
                  </a:txBody>
                  <a:tcPr marL="75620" marR="75620" marT="37829" marB="37829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03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Baseline</a:t>
                      </a:r>
                    </a:p>
                  </a:txBody>
                  <a:tcPr marL="75620" marR="75620" marT="37829" marB="37829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69.3</a:t>
                      </a:r>
                    </a:p>
                  </a:txBody>
                  <a:tcPr marL="75620" marR="75620" marT="37829" marB="37829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03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FOA</a:t>
                      </a:r>
                    </a:p>
                  </a:txBody>
                  <a:tcPr marL="75620" marR="75620" marT="37829" marB="37829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75.3</a:t>
                      </a:r>
                    </a:p>
                  </a:txBody>
                  <a:tcPr marL="75620" marR="75620" marT="37829" marB="37829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0678" name="Rectangle 7">
            <a:extLst>
              <a:ext uri="{FF2B5EF4-FFF2-40B4-BE49-F238E27FC236}">
                <a16:creationId xmlns:a16="http://schemas.microsoft.com/office/drawing/2014/main" id="{392960F5-FD9C-DA49-97A5-84FD861A4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5381" y="6892348"/>
            <a:ext cx="6643754" cy="63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764" b="0"/>
              <a:t>R. Burt, M. Cudic, J. Principe, “Fusing Attention with Visual Question Answering,” IJCNN, pp.949-953, May 2017</a:t>
            </a:r>
          </a:p>
        </p:txBody>
      </p:sp>
    </p:spTree>
    <p:extLst>
      <p:ext uri="{BB962C8B-B14F-4D97-AF65-F5344CB8AC3E}">
        <p14:creationId xmlns:p14="http://schemas.microsoft.com/office/powerpoint/2010/main" val="1073879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2"/>
          <p:cNvSpPr>
            <a:spLocks noGrp="1"/>
          </p:cNvSpPr>
          <p:nvPr>
            <p:ph sz="half" idx="1"/>
          </p:nvPr>
        </p:nvSpPr>
        <p:spPr>
          <a:xfrm>
            <a:off x="916212" y="1724025"/>
            <a:ext cx="8621488" cy="47244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altLang="en-US" sz="2426" dirty="0">
                <a:latin typeface="Arial" charset="0"/>
                <a:ea typeface="Arial" charset="0"/>
                <a:cs typeface="Arial" charset="0"/>
              </a:rPr>
              <a:t>In order to avoid outliers need to quantify context</a:t>
            </a:r>
          </a:p>
          <a:p>
            <a:pPr>
              <a:defRPr/>
            </a:pPr>
            <a:r>
              <a:rPr lang="en-US" altLang="en-US" sz="2426" dirty="0">
                <a:latin typeface="Arial" charset="0"/>
                <a:ea typeface="Arial" charset="0"/>
                <a:cs typeface="Arial" charset="0"/>
              </a:rPr>
              <a:t>Goal-driven approach</a:t>
            </a:r>
          </a:p>
          <a:p>
            <a:pPr>
              <a:defRPr/>
            </a:pPr>
            <a:r>
              <a:rPr lang="en-US" altLang="en-US" sz="2426" dirty="0">
                <a:latin typeface="Arial" charset="0"/>
                <a:ea typeface="Arial" charset="0"/>
                <a:cs typeface="Arial" charset="0"/>
              </a:rPr>
              <a:t>Feature learning</a:t>
            </a:r>
          </a:p>
          <a:p>
            <a:pPr lvl="1">
              <a:defRPr/>
            </a:pPr>
            <a:r>
              <a:rPr lang="en-US" altLang="en-US" sz="2426" dirty="0">
                <a:latin typeface="Arial" charset="0"/>
                <a:ea typeface="Arial" charset="0"/>
                <a:cs typeface="Arial" charset="0"/>
              </a:rPr>
              <a:t>Specific colors, sizes, orientations</a:t>
            </a:r>
          </a:p>
          <a:p>
            <a:pPr>
              <a:defRPr/>
            </a:pPr>
            <a:r>
              <a:rPr lang="en-US" altLang="en-US" sz="2426" dirty="0">
                <a:latin typeface="Arial" charset="0"/>
                <a:ea typeface="Arial" charset="0"/>
                <a:cs typeface="Arial" charset="0"/>
              </a:rPr>
              <a:t>Dimensional weighting</a:t>
            </a:r>
          </a:p>
          <a:p>
            <a:pPr lvl="1">
              <a:defRPr/>
            </a:pPr>
            <a:r>
              <a:rPr lang="en-US" altLang="en-US" sz="2426" dirty="0">
                <a:latin typeface="Arial" charset="0"/>
                <a:ea typeface="Arial" charset="0"/>
                <a:cs typeface="Arial" charset="0"/>
              </a:rPr>
              <a:t>Weight entire dimension (Color, size)</a:t>
            </a:r>
          </a:p>
          <a:p>
            <a:pPr>
              <a:defRPr/>
            </a:pPr>
            <a:r>
              <a:rPr lang="en-US" altLang="en-US" sz="2426" dirty="0">
                <a:latin typeface="Arial" charset="0"/>
                <a:ea typeface="Arial" charset="0"/>
                <a:cs typeface="Arial" charset="0"/>
              </a:rPr>
              <a:t>Associative learning</a:t>
            </a:r>
          </a:p>
          <a:p>
            <a:pPr lvl="1">
              <a:defRPr/>
            </a:pPr>
            <a:r>
              <a:rPr lang="en-US" altLang="en-US" sz="2426" dirty="0">
                <a:latin typeface="Arial" charset="0"/>
                <a:ea typeface="Arial" charset="0"/>
                <a:cs typeface="Arial" charset="0"/>
              </a:rPr>
              <a:t>Store saccadic patches for future use, i.e. other objects, current search conditions, background characteristics</a:t>
            </a:r>
          </a:p>
        </p:txBody>
      </p:sp>
      <p:sp>
        <p:nvSpPr>
          <p:cNvPr id="62467" name="Rectangle 1033"/>
          <p:cNvSpPr>
            <a:spLocks noChangeArrowheads="1"/>
          </p:cNvSpPr>
          <p:nvPr/>
        </p:nvSpPr>
        <p:spPr bwMode="auto">
          <a:xfrm>
            <a:off x="2832100" y="371504"/>
            <a:ext cx="4865502" cy="71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4000" dirty="0">
                <a:latin typeface="Arial" charset="0"/>
                <a:ea typeface="Arial" charset="0"/>
                <a:cs typeface="Arial" charset="0"/>
              </a:rPr>
              <a:t>Top Down Saliency</a:t>
            </a:r>
          </a:p>
        </p:txBody>
      </p:sp>
    </p:spTree>
    <p:extLst>
      <p:ext uri="{BB962C8B-B14F-4D97-AF65-F5344CB8AC3E}">
        <p14:creationId xmlns:p14="http://schemas.microsoft.com/office/powerpoint/2010/main" val="1913584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819325" indent="-315125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260500" indent="-2521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764701" indent="-2521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268901" indent="-2521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7731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32773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7815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42857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994ECAE-BC14-FF47-8F98-BD174CD52CC0}" type="slidenum">
              <a:rPr lang="en-US" altLang="en-US" b="0"/>
              <a:pPr/>
              <a:t>39</a:t>
            </a:fld>
            <a:endParaRPr lang="en-US" altLang="en-US" b="0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724958" y="252096"/>
            <a:ext cx="9075420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Top Down Saliency</a:t>
            </a:r>
          </a:p>
        </p:txBody>
      </p:sp>
      <p:sp>
        <p:nvSpPr>
          <p:cNvPr id="63491" name="Rectangle 1034"/>
          <p:cNvSpPr>
            <a:spLocks noChangeArrowheads="1"/>
          </p:cNvSpPr>
          <p:nvPr/>
        </p:nvSpPr>
        <p:spPr bwMode="auto">
          <a:xfrm>
            <a:off x="472863" y="1764665"/>
            <a:ext cx="5378027" cy="620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Learns weights for each feature in saliency metric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Takes classified objects from training data and learns weights to maximize the saliency of these objects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Given the target region, weights for each feature are computed by the ratio of the mean saliency in the target region to the mean saliency of the background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Final weights are the geometric mean across all images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03727" y="2844203"/>
            <a:ext cx="2931772" cy="728104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 sz="1985">
                <a:noFill/>
              </a:rPr>
              <a:t> </a:t>
            </a: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91207" y="4811739"/>
            <a:ext cx="1723703" cy="1188357"/>
          </a:xfrm>
          <a:prstGeom prst="rect">
            <a:avLst/>
          </a:prstGeom>
          <a:blipFill rotWithShape="0">
            <a:blip r:embed="rId4"/>
            <a:stretch>
              <a:fillRect b="-565"/>
            </a:stretch>
          </a:blipFill>
        </p:spPr>
        <p:txBody>
          <a:bodyPr/>
          <a:lstStyle/>
          <a:p>
            <a:pPr>
              <a:defRPr/>
            </a:pPr>
            <a:r>
              <a:rPr lang="en-US" sz="1985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0115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79180" y="544669"/>
            <a:ext cx="8335303" cy="1314367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4" name="object 4"/>
          <p:cNvSpPr/>
          <p:nvPr/>
        </p:nvSpPr>
        <p:spPr>
          <a:xfrm>
            <a:off x="1035467" y="544668"/>
            <a:ext cx="143712" cy="6467045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5" name="object 5"/>
          <p:cNvSpPr/>
          <p:nvPr/>
        </p:nvSpPr>
        <p:spPr>
          <a:xfrm>
            <a:off x="9514471" y="544668"/>
            <a:ext cx="143712" cy="6467045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9" name="object 9"/>
          <p:cNvSpPr/>
          <p:nvPr/>
        </p:nvSpPr>
        <p:spPr>
          <a:xfrm>
            <a:off x="5059407" y="1446462"/>
            <a:ext cx="574848" cy="574848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10" name="object 10"/>
          <p:cNvSpPr/>
          <p:nvPr/>
        </p:nvSpPr>
        <p:spPr>
          <a:xfrm>
            <a:off x="5148509" y="1535568"/>
            <a:ext cx="397004" cy="397004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420623" y="210311"/>
                </a:moveTo>
                <a:lnTo>
                  <a:pt x="414536" y="159878"/>
                </a:lnTo>
                <a:lnTo>
                  <a:pt x="397231" y="113806"/>
                </a:lnTo>
                <a:lnTo>
                  <a:pt x="370143" y="73577"/>
                </a:lnTo>
                <a:lnTo>
                  <a:pt x="334706" y="40672"/>
                </a:lnTo>
                <a:lnTo>
                  <a:pt x="292357" y="16573"/>
                </a:lnTo>
                <a:lnTo>
                  <a:pt x="244531" y="2761"/>
                </a:lnTo>
                <a:lnTo>
                  <a:pt x="210311" y="0"/>
                </a:lnTo>
                <a:lnTo>
                  <a:pt x="193107" y="699"/>
                </a:lnTo>
                <a:lnTo>
                  <a:pt x="143963" y="10753"/>
                </a:lnTo>
                <a:lnTo>
                  <a:pt x="99674" y="31587"/>
                </a:lnTo>
                <a:lnTo>
                  <a:pt x="61721" y="61722"/>
                </a:lnTo>
                <a:lnTo>
                  <a:pt x="31587" y="99674"/>
                </a:lnTo>
                <a:lnTo>
                  <a:pt x="10753" y="143963"/>
                </a:lnTo>
                <a:lnTo>
                  <a:pt x="699" y="193107"/>
                </a:lnTo>
                <a:lnTo>
                  <a:pt x="0" y="210312"/>
                </a:lnTo>
                <a:lnTo>
                  <a:pt x="699" y="227619"/>
                </a:lnTo>
                <a:lnTo>
                  <a:pt x="10753" y="276953"/>
                </a:lnTo>
                <a:lnTo>
                  <a:pt x="31587" y="321287"/>
                </a:lnTo>
                <a:lnTo>
                  <a:pt x="61722" y="359187"/>
                </a:lnTo>
                <a:lnTo>
                  <a:pt x="99674" y="389218"/>
                </a:lnTo>
                <a:lnTo>
                  <a:pt x="143963" y="409943"/>
                </a:lnTo>
                <a:lnTo>
                  <a:pt x="193107" y="419929"/>
                </a:lnTo>
                <a:lnTo>
                  <a:pt x="210311" y="420624"/>
                </a:lnTo>
                <a:lnTo>
                  <a:pt x="227619" y="419929"/>
                </a:lnTo>
                <a:lnTo>
                  <a:pt x="276953" y="409943"/>
                </a:lnTo>
                <a:lnTo>
                  <a:pt x="321287" y="389218"/>
                </a:lnTo>
                <a:lnTo>
                  <a:pt x="359187" y="359187"/>
                </a:lnTo>
                <a:lnTo>
                  <a:pt x="389218" y="321287"/>
                </a:lnTo>
                <a:lnTo>
                  <a:pt x="409943" y="276953"/>
                </a:lnTo>
                <a:lnTo>
                  <a:pt x="419929" y="227619"/>
                </a:lnTo>
                <a:lnTo>
                  <a:pt x="420623" y="210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35338" y="392492"/>
            <a:ext cx="8622726" cy="1363085"/>
          </a:xfrm>
          <a:prstGeom prst="rect">
            <a:avLst/>
          </a:prstGeom>
        </p:spPr>
        <p:txBody>
          <a:bodyPr vert="horz" wrap="square" lIns="0" tIns="200171" rIns="0" bIns="0" rtlCol="0" anchor="ctr">
            <a:spAutoFit/>
          </a:bodyPr>
          <a:lstStyle/>
          <a:p>
            <a:r>
              <a:rPr lang="en-US" sz="3772" spc="-20" dirty="0"/>
              <a:t>Perception is an active process based on context and  predictions</a:t>
            </a:r>
            <a:endParaRPr sz="3772" spc="-20" dirty="0"/>
          </a:p>
        </p:txBody>
      </p:sp>
      <p:sp>
        <p:nvSpPr>
          <p:cNvPr id="14" name="object 14"/>
          <p:cNvSpPr/>
          <p:nvPr/>
        </p:nvSpPr>
        <p:spPr>
          <a:xfrm>
            <a:off x="1320021" y="1984664"/>
            <a:ext cx="8019136" cy="4311364"/>
          </a:xfrm>
          <a:custGeom>
            <a:avLst/>
            <a:gdLst/>
            <a:ahLst/>
            <a:cxnLst/>
            <a:rect l="l" t="t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97"/>
          </a:p>
        </p:txBody>
      </p:sp>
      <p:pic>
        <p:nvPicPr>
          <p:cNvPr id="17" name="Picture 2" descr="100_459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98" y="1841313"/>
            <a:ext cx="7635240" cy="449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own Arrow 1"/>
          <p:cNvSpPr/>
          <p:nvPr/>
        </p:nvSpPr>
        <p:spPr>
          <a:xfrm rot="19276417" flipH="1">
            <a:off x="1627873" y="2590218"/>
            <a:ext cx="453772" cy="15939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85"/>
          </a:p>
        </p:txBody>
      </p:sp>
    </p:spTree>
    <p:extLst>
      <p:ext uri="{BB962C8B-B14F-4D97-AF65-F5344CB8AC3E}">
        <p14:creationId xmlns:p14="http://schemas.microsoft.com/office/powerpoint/2010/main" val="2194351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89" y="4170071"/>
            <a:ext cx="2268855" cy="151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159" y="4166570"/>
            <a:ext cx="2268855" cy="151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3" y="4166570"/>
            <a:ext cx="2268855" cy="151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TextBox 11"/>
          <p:cNvSpPr txBox="1">
            <a:spLocks noChangeArrowheads="1"/>
          </p:cNvSpPr>
          <p:nvPr/>
        </p:nvSpPr>
        <p:spPr bwMode="auto">
          <a:xfrm>
            <a:off x="4200019" y="5773677"/>
            <a:ext cx="1319997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1985"/>
              <a:t>Initial Saccade</a:t>
            </a:r>
          </a:p>
        </p:txBody>
      </p:sp>
      <p:sp>
        <p:nvSpPr>
          <p:cNvPr id="65542" name="TextBox 12"/>
          <p:cNvSpPr txBox="1">
            <a:spLocks noChangeArrowheads="1"/>
          </p:cNvSpPr>
          <p:nvPr/>
        </p:nvSpPr>
        <p:spPr bwMode="auto">
          <a:xfrm>
            <a:off x="1507504" y="5773677"/>
            <a:ext cx="940104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1985"/>
              <a:t>Top-Down</a:t>
            </a:r>
          </a:p>
        </p:txBody>
      </p:sp>
      <p:sp>
        <p:nvSpPr>
          <p:cNvPr id="65543" name="TextBox 13"/>
          <p:cNvSpPr txBox="1">
            <a:spLocks noChangeArrowheads="1"/>
          </p:cNvSpPr>
          <p:nvPr/>
        </p:nvSpPr>
        <p:spPr bwMode="auto">
          <a:xfrm>
            <a:off x="7184893" y="5773677"/>
            <a:ext cx="1031139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1985"/>
              <a:t>Bottom-Up</a:t>
            </a:r>
          </a:p>
        </p:txBody>
      </p:sp>
      <p:cxnSp>
        <p:nvCxnSpPr>
          <p:cNvPr id="18" name="Straight Arrow Connector 17"/>
          <p:cNvCxnSpPr>
            <a:stCxn id="65538" idx="1"/>
            <a:endCxn id="65540" idx="3"/>
          </p:cNvCxnSpPr>
          <p:nvPr/>
        </p:nvCxnSpPr>
        <p:spPr>
          <a:xfrm flipH="1" flipV="1">
            <a:off x="3112859" y="4922856"/>
            <a:ext cx="612731" cy="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5538" idx="3"/>
            <a:endCxn id="65539" idx="1"/>
          </p:cNvCxnSpPr>
          <p:nvPr/>
        </p:nvCxnSpPr>
        <p:spPr>
          <a:xfrm flipV="1">
            <a:off x="5994445" y="4922856"/>
            <a:ext cx="570715" cy="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546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340" y="2338881"/>
            <a:ext cx="2267104" cy="151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7" name="TextBox 21"/>
          <p:cNvSpPr txBox="1">
            <a:spLocks noChangeArrowheads="1"/>
          </p:cNvSpPr>
          <p:nvPr/>
        </p:nvSpPr>
        <p:spPr bwMode="auto">
          <a:xfrm>
            <a:off x="844003" y="2034267"/>
            <a:ext cx="2102543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1985" b="0">
                <a:latin typeface="Arial" charset="0"/>
                <a:ea typeface="Arial" charset="0"/>
                <a:cs typeface="Arial" charset="0"/>
              </a:rPr>
              <a:t>Top-Down saliency goal:  find numbers in ascending order</a:t>
            </a:r>
          </a:p>
        </p:txBody>
      </p:sp>
      <p:sp>
        <p:nvSpPr>
          <p:cNvPr id="65548" name="TextBox 22"/>
          <p:cNvSpPr txBox="1">
            <a:spLocks noChangeArrowheads="1"/>
          </p:cNvSpPr>
          <p:nvPr/>
        </p:nvSpPr>
        <p:spPr bwMode="auto">
          <a:xfrm>
            <a:off x="6890782" y="2338881"/>
            <a:ext cx="1894214" cy="13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1985" b="0">
                <a:latin typeface="Arial" charset="0"/>
                <a:ea typeface="Arial" charset="0"/>
                <a:cs typeface="Arial" charset="0"/>
              </a:rPr>
              <a:t>Bottom-Up saliency approach – no goals</a:t>
            </a:r>
          </a:p>
        </p:txBody>
      </p:sp>
      <p:sp>
        <p:nvSpPr>
          <p:cNvPr id="65549" name="Rectangle 2"/>
          <p:cNvSpPr>
            <a:spLocks noChangeArrowheads="1"/>
          </p:cNvSpPr>
          <p:nvPr/>
        </p:nvSpPr>
        <p:spPr bwMode="auto">
          <a:xfrm>
            <a:off x="724958" y="252096"/>
            <a:ext cx="9075420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Top Down Saliency</a:t>
            </a:r>
          </a:p>
        </p:txBody>
      </p:sp>
    </p:spTree>
    <p:extLst>
      <p:ext uri="{BB962C8B-B14F-4D97-AF65-F5344CB8AC3E}">
        <p14:creationId xmlns:p14="http://schemas.microsoft.com/office/powerpoint/2010/main" val="2021247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819325" indent="-315125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260500" indent="-2521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764701" indent="-2521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268901" indent="-2521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7731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32773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7815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42857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A584117-4365-C44D-A61C-D6AB9250F662}" type="slidenum">
              <a:rPr lang="en-US" altLang="en-US" b="0"/>
              <a:pPr/>
              <a:t>41</a:t>
            </a:fld>
            <a:endParaRPr lang="en-US" altLang="en-US" b="0"/>
          </a:p>
        </p:txBody>
      </p:sp>
      <p:sp>
        <p:nvSpPr>
          <p:cNvPr id="65539" name="Rectangle 1034"/>
          <p:cNvSpPr>
            <a:spLocks noChangeArrowheads="1"/>
          </p:cNvSpPr>
          <p:nvPr/>
        </p:nvSpPr>
        <p:spPr bwMode="auto">
          <a:xfrm>
            <a:off x="472863" y="2457927"/>
            <a:ext cx="3683388" cy="403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Video shows the differences between top-down and bottom-up saliency</a:t>
            </a:r>
          </a:p>
          <a:p>
            <a:pPr>
              <a:spcBef>
                <a:spcPct val="0"/>
              </a:spcBef>
            </a:pPr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The top down saliency was trained to find the numbers in order (1 then 2, etc.)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825750" y="1207956"/>
            <a:ext cx="4873837" cy="52169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2647" kern="0" dirty="0">
                <a:latin typeface="Arial" panose="020B0604020202020204" pitchFamily="34" charset="0"/>
                <a:cs typeface="Arial" panose="020B0604020202020204" pitchFamily="34" charset="0"/>
              </a:rPr>
              <a:t>Top Down Saliency Example</a:t>
            </a:r>
          </a:p>
        </p:txBody>
      </p:sp>
      <p:pic>
        <p:nvPicPr>
          <p:cNvPr id="4" name="top_down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193" y="2382649"/>
            <a:ext cx="6302375" cy="350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24958" y="252096"/>
            <a:ext cx="9075420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Top Down Saliency</a:t>
            </a:r>
          </a:p>
        </p:txBody>
      </p:sp>
    </p:spTree>
    <p:extLst>
      <p:ext uri="{BB962C8B-B14F-4D97-AF65-F5344CB8AC3E}">
        <p14:creationId xmlns:p14="http://schemas.microsoft.com/office/powerpoint/2010/main" val="122228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 bwMode="auto">
          <a:xfrm>
            <a:off x="744216" y="1176444"/>
            <a:ext cx="9075420" cy="66350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Feature Maps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895" y="2604982"/>
            <a:ext cx="4705773" cy="453771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The DPCN is a convolutional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spatio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-temporal network that learns to represent objects</a:t>
            </a:r>
          </a:p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By taking the output of the shared encoder, we have a set of convolutional feature maps 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These maps encode learned features that the network uses to separate the objects</a:t>
            </a:r>
          </a:p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These maps can be used as an alternate input to the saliency measure</a:t>
            </a:r>
          </a:p>
        </p:txBody>
      </p:sp>
      <p:pic>
        <p:nvPicPr>
          <p:cNvPr id="51203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88716" y="2687264"/>
            <a:ext cx="4896596" cy="2018510"/>
          </a:xfrm>
        </p:spPr>
      </p:pic>
      <p:sp>
        <p:nvSpPr>
          <p:cNvPr id="51204" name="Rectangle 2"/>
          <p:cNvSpPr>
            <a:spLocks noChangeArrowheads="1"/>
          </p:cNvSpPr>
          <p:nvPr/>
        </p:nvSpPr>
        <p:spPr bwMode="auto">
          <a:xfrm>
            <a:off x="724958" y="252096"/>
            <a:ext cx="9075420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529">
                <a:latin typeface="Arial" charset="0"/>
                <a:ea typeface="Arial" charset="0"/>
                <a:cs typeface="Arial" charset="0"/>
              </a:rPr>
              <a:t>Top Down Attention with Feature Maps</a:t>
            </a:r>
            <a:endParaRPr lang="en-US" altLang="en-US" sz="3529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205" name="TextBox 3"/>
          <p:cNvSpPr txBox="1">
            <a:spLocks noChangeArrowheads="1"/>
          </p:cNvSpPr>
          <p:nvPr/>
        </p:nvSpPr>
        <p:spPr bwMode="auto">
          <a:xfrm>
            <a:off x="2449359" y="1710396"/>
            <a:ext cx="5848589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1985"/>
              <a:t>There is no reason to use saliency in the input space!</a:t>
            </a:r>
          </a:p>
        </p:txBody>
      </p:sp>
    </p:spTree>
    <p:extLst>
      <p:ext uri="{BB962C8B-B14F-4D97-AF65-F5344CB8AC3E}">
        <p14:creationId xmlns:p14="http://schemas.microsoft.com/office/powerpoint/2010/main" val="102203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>
            <a:extLst>
              <a:ext uri="{FF2B5EF4-FFF2-40B4-BE49-F238E27FC236}">
                <a16:creationId xmlns:a16="http://schemas.microsoft.com/office/drawing/2014/main" id="{2885879B-659E-3944-9468-CE176F1464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970" dirty="0">
                <a:latin typeface="Arial" panose="020B0604020202020204" pitchFamily="34" charset="0"/>
                <a:cs typeface="Arial" panose="020B0604020202020204" pitchFamily="34" charset="0"/>
              </a:rPr>
              <a:t>Top Down Attention with Feature Maps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30EC-5BC4-4E44-99EE-35DF7A2AC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864" y="1344507"/>
            <a:ext cx="4705773" cy="5209963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Instead of only using color channels as feature maps, we can now use the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convolutional feature maps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 the RWTA</a:t>
            </a:r>
          </a:p>
          <a:p>
            <a:pPr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rest of the Gamma Saliency algorithm remains the same	</a:t>
            </a:r>
          </a:p>
          <a:p>
            <a:pPr lvl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maps convolved with the multi-scale difference kernel</a:t>
            </a:r>
          </a:p>
          <a:p>
            <a:pPr lvl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Average of the convolution outputs computed</a:t>
            </a:r>
          </a:p>
          <a:p>
            <a:pPr lvl="1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Post-processing (blurring, peak accentuation, center weighting)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6" name="Content Placeholder 2_">
            <a:extLst>
              <a:ext uri="{FF2B5EF4-FFF2-40B4-BE49-F238E27FC236}">
                <a16:creationId xmlns:a16="http://schemas.microsoft.com/office/drawing/2014/main" id="{02DE29EB-57CB-B44E-9EBC-EB2D99636D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78637" y="1176443"/>
            <a:ext cx="5209963" cy="5378027"/>
          </a:xfrm>
          <a:prstGeom prst="rect">
            <a:avLst/>
          </a:prstGeom>
          <a:blipFill>
            <a:blip r:embed="rId3"/>
            <a:stretch>
              <a:fillRect l="-269"/>
            </a:stretch>
          </a:blipFill>
        </p:spPr>
        <p:txBody>
          <a:bodyPr/>
          <a:lstStyle/>
          <a:p>
            <a:r>
              <a:rPr lang="en-US" sz="1985">
                <a:noFill/>
              </a:rPr>
              <a:t> </a:t>
            </a:r>
          </a:p>
        </p:txBody>
      </p:sp>
      <p:sp>
        <p:nvSpPr>
          <p:cNvPr id="80901" name="Rectangle 4">
            <a:extLst>
              <a:ext uri="{FF2B5EF4-FFF2-40B4-BE49-F238E27FC236}">
                <a16:creationId xmlns:a16="http://schemas.microsoft.com/office/drawing/2014/main" id="{295B5A56-166F-1B41-A1C1-DF7FCE35E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990" y="6850332"/>
            <a:ext cx="9075420" cy="63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764" b="0" dirty="0"/>
              <a:t>R. Burt, J. Principe, “Top-down Gamma Saliency - Learning to Search for Objects in Complex Scenes,” IJCNN 2018</a:t>
            </a:r>
          </a:p>
        </p:txBody>
      </p:sp>
    </p:spTree>
    <p:extLst>
      <p:ext uri="{BB962C8B-B14F-4D97-AF65-F5344CB8AC3E}">
        <p14:creationId xmlns:p14="http://schemas.microsoft.com/office/powerpoint/2010/main" val="3071699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>
            <a:extLst>
              <a:ext uri="{FF2B5EF4-FFF2-40B4-BE49-F238E27FC236}">
                <a16:creationId xmlns:a16="http://schemas.microsoft.com/office/drawing/2014/main" id="{2D01D10A-D182-5C49-A817-23F6DA1446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529" dirty="0">
                <a:latin typeface="Arial" panose="020B0604020202020204" pitchFamily="34" charset="0"/>
                <a:cs typeface="Arial" panose="020B0604020202020204" pitchFamily="34" charset="0"/>
              </a:rPr>
              <a:t>Top Down Attention with Feature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35E98-A2F0-E343-BCE6-37544E731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54" y="1563340"/>
            <a:ext cx="4444924" cy="5159194"/>
          </a:xfrm>
        </p:spPr>
        <p:txBody>
          <a:bodyPr>
            <a:normAutofit fontScale="55000" lnSpcReduction="20000"/>
          </a:bodyPr>
          <a:lstStyle/>
          <a:p>
            <a:pPr>
              <a:defRPr/>
            </a:pPr>
            <a:r>
              <a:rPr lang="en-US" sz="4191" dirty="0">
                <a:latin typeface="Arial" panose="020B0604020202020204" pitchFamily="34" charset="0"/>
                <a:cs typeface="Arial" panose="020B0604020202020204" pitchFamily="34" charset="0"/>
              </a:rPr>
              <a:t>To search for a specific object, we can learn a set of weights that correspond to the feature maps</a:t>
            </a:r>
          </a:p>
          <a:p>
            <a:pPr>
              <a:defRPr/>
            </a:pPr>
            <a:r>
              <a:rPr lang="en-US" sz="4191" dirty="0">
                <a:latin typeface="Arial" panose="020B0604020202020204" pitchFamily="34" charset="0"/>
                <a:cs typeface="Arial" panose="020B0604020202020204" pitchFamily="34" charset="0"/>
              </a:rPr>
              <a:t>The remembered weights for each object are the mean ratio between the saliency within the bounding box of the object and the saliency outside</a:t>
            </a:r>
          </a:p>
          <a:p>
            <a:pPr>
              <a:defRPr/>
            </a:pPr>
            <a:r>
              <a:rPr lang="en-US" sz="4191" dirty="0">
                <a:latin typeface="Arial" panose="020B0604020202020204" pitchFamily="34" charset="0"/>
                <a:cs typeface="Arial" panose="020B0604020202020204" pitchFamily="34" charset="0"/>
              </a:rPr>
              <a:t>These weights are applied as a prior to the bottom up saliency to locate the object in a new scene</a:t>
            </a:r>
          </a:p>
          <a:p>
            <a:pPr lvl="1">
              <a:defRPr/>
            </a:pPr>
            <a:endParaRPr lang="en-US" dirty="0"/>
          </a:p>
        </p:txBody>
      </p:sp>
      <p:sp>
        <p:nvSpPr>
          <p:cNvPr id="6" name="Content Placeholder 2_">
            <a:extLst>
              <a:ext uri="{FF2B5EF4-FFF2-40B4-BE49-F238E27FC236}">
                <a16:creationId xmlns:a16="http://schemas.microsoft.com/office/drawing/2014/main" id="{46A8E8B0-913A-E046-961D-7099AEB9AEF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30346" y="1848697"/>
            <a:ext cx="5358254" cy="4201583"/>
          </a:xfrm>
          <a:prstGeom prst="rect">
            <a:avLst/>
          </a:prstGeom>
          <a:blipFill>
            <a:blip r:embed="rId3"/>
            <a:stretch>
              <a:fillRect b="-23667"/>
            </a:stretch>
          </a:blipFill>
        </p:spPr>
        <p:txBody>
          <a:bodyPr/>
          <a:lstStyle/>
          <a:p>
            <a:r>
              <a:rPr lang="en-US" sz="1985">
                <a:noFill/>
              </a:rPr>
              <a:t> </a:t>
            </a:r>
          </a:p>
        </p:txBody>
      </p:sp>
      <p:sp>
        <p:nvSpPr>
          <p:cNvPr id="82949" name="Rectangle 6">
            <a:extLst>
              <a:ext uri="{FF2B5EF4-FFF2-40B4-BE49-F238E27FC236}">
                <a16:creationId xmlns:a16="http://schemas.microsoft.com/office/drawing/2014/main" id="{42091F18-72DE-F24D-B9B9-953853F5E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990" y="6850332"/>
            <a:ext cx="9075420" cy="63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764" b="0" dirty="0"/>
              <a:t>R. Burt, J. Principe, “Top-down Gamma Saliency - Learning to Search for Objects in Complex Scenes,” IJCNN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1057A5-3C73-A945-8F52-1B2870E716B7}"/>
              </a:ext>
            </a:extLst>
          </p:cNvPr>
          <p:cNvSpPr txBox="1"/>
          <p:nvPr/>
        </p:nvSpPr>
        <p:spPr>
          <a:xfrm>
            <a:off x="6102985" y="5966249"/>
            <a:ext cx="4017446" cy="397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5" dirty="0">
                <a:latin typeface="Arial" panose="020B0604020202020204" pitchFamily="34" charset="0"/>
                <a:cs typeface="Arial" panose="020B0604020202020204" pitchFamily="34" charset="0"/>
              </a:rPr>
              <a:t>m specific image, n specific object</a:t>
            </a:r>
          </a:p>
        </p:txBody>
      </p:sp>
    </p:spTree>
    <p:extLst>
      <p:ext uri="{BB962C8B-B14F-4D97-AF65-F5344CB8AC3E}">
        <p14:creationId xmlns:p14="http://schemas.microsoft.com/office/powerpoint/2010/main" val="1194670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 bwMode="auto">
          <a:xfrm>
            <a:off x="861510" y="1249971"/>
            <a:ext cx="9075420" cy="126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x-none" sz="3529">
                <a:latin typeface="Arial" charset="0"/>
                <a:ea typeface="Arial" charset="0"/>
                <a:cs typeface="Arial" charset="0"/>
              </a:rPr>
              <a:t>Internal Attention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510" y="2410660"/>
            <a:ext cx="4655005" cy="38479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x-none" sz="2426">
                <a:latin typeface="Arial" charset="0"/>
                <a:ea typeface="Arial" charset="0"/>
                <a:cs typeface="Arial" charset="0"/>
              </a:rPr>
              <a:t>We created a dataset consisting of 10000 128x128 images each with 5 MNIST digits placed in the scene</a:t>
            </a:r>
          </a:p>
          <a:p>
            <a:pPr>
              <a:lnSpc>
                <a:spcPct val="80000"/>
              </a:lnSpc>
            </a:pPr>
            <a:r>
              <a:rPr lang="en-US" altLang="x-none" sz="2426">
                <a:latin typeface="Arial" charset="0"/>
                <a:ea typeface="Arial" charset="0"/>
                <a:cs typeface="Arial" charset="0"/>
              </a:rPr>
              <a:t>The goal is to recognize each digit with the fewest possible saccades</a:t>
            </a:r>
          </a:p>
          <a:p>
            <a:pPr lvl="1">
              <a:lnSpc>
                <a:spcPct val="80000"/>
              </a:lnSpc>
            </a:pPr>
            <a:r>
              <a:rPr lang="en-US" altLang="x-none" sz="2206">
                <a:latin typeface="Arial" charset="0"/>
                <a:ea typeface="Arial" charset="0"/>
                <a:cs typeface="Arial" charset="0"/>
              </a:rPr>
              <a:t>Method I: bottom-up saliency</a:t>
            </a:r>
          </a:p>
          <a:p>
            <a:pPr lvl="1">
              <a:lnSpc>
                <a:spcPct val="80000"/>
              </a:lnSpc>
            </a:pPr>
            <a:r>
              <a:rPr lang="en-US" altLang="x-none" sz="2206">
                <a:latin typeface="Arial" charset="0"/>
                <a:ea typeface="Arial" charset="0"/>
                <a:cs typeface="Arial" charset="0"/>
              </a:rPr>
              <a:t>Method II: internal attention</a:t>
            </a:r>
          </a:p>
          <a:p>
            <a:pPr lvl="1">
              <a:lnSpc>
                <a:spcPct val="80000"/>
              </a:lnSpc>
            </a:pPr>
            <a:endParaRPr lang="en-US" altLang="x-none" sz="2206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4275" name="Content Placeholder 2"/>
          <p:cNvSpPr txBox="1">
            <a:spLocks/>
          </p:cNvSpPr>
          <p:nvPr/>
        </p:nvSpPr>
        <p:spPr bwMode="auto">
          <a:xfrm>
            <a:off x="5562032" y="2510446"/>
            <a:ext cx="4723280" cy="354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629" tIns="37814" rIns="75629" bIns="37814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220000"/>
              </a:lnSpc>
              <a:spcBef>
                <a:spcPts val="1103"/>
              </a:spcBef>
              <a:buNone/>
            </a:pPr>
            <a:endParaRPr lang="x-none" altLang="x-none" sz="2316"/>
          </a:p>
        </p:txBody>
      </p:sp>
      <p:pic>
        <p:nvPicPr>
          <p:cNvPr id="542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032" y="2240845"/>
            <a:ext cx="5258982" cy="350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6"/>
          <p:cNvSpPr txBox="1">
            <a:spLocks noChangeArrowheads="1"/>
          </p:cNvSpPr>
          <p:nvPr/>
        </p:nvSpPr>
        <p:spPr bwMode="auto">
          <a:xfrm>
            <a:off x="7235663" y="5775428"/>
            <a:ext cx="197649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1985"/>
              <a:t>Example Image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24958" y="252096"/>
            <a:ext cx="9075420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529">
                <a:latin typeface="Arial" charset="0"/>
                <a:ea typeface="Arial" charset="0"/>
                <a:cs typeface="Arial" charset="0"/>
              </a:rPr>
              <a:t>Top Down Attention with Feature Maps</a:t>
            </a:r>
            <a:endParaRPr lang="en-US" altLang="en-US" sz="3529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96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 bwMode="auto">
          <a:xfrm>
            <a:off x="998061" y="1263976"/>
            <a:ext cx="9075420" cy="126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x-none" sz="3529">
                <a:latin typeface="Arial" charset="0"/>
                <a:ea typeface="Arial" charset="0"/>
                <a:cs typeface="Arial" charset="0"/>
              </a:rPr>
              <a:t>Internal Attention –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062" y="2456176"/>
            <a:ext cx="4163069" cy="359760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For the bottom-up saliency model, it took an average of 3 saccades to find and identify each number</a:t>
            </a:r>
          </a:p>
          <a:p>
            <a:pPr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For the top-down model, each number was found and identified in 2.2 saccades on average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Improvement despite using a simple linear model!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56323" name="Content Placeholder 2"/>
          <p:cNvSpPr txBox="1">
            <a:spLocks/>
          </p:cNvSpPr>
          <p:nvPr/>
        </p:nvSpPr>
        <p:spPr bwMode="auto">
          <a:xfrm>
            <a:off x="5562032" y="2510446"/>
            <a:ext cx="4723280" cy="354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5629" tIns="37814" rIns="75629" bIns="37814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685800" indent="-2286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lnSpc>
                <a:spcPct val="220000"/>
              </a:lnSpc>
              <a:spcBef>
                <a:spcPts val="1103"/>
              </a:spcBef>
              <a:buNone/>
            </a:pPr>
            <a:endParaRPr lang="x-none" altLang="x-none" sz="2316"/>
          </a:p>
        </p:txBody>
      </p:sp>
      <p:pic>
        <p:nvPicPr>
          <p:cNvPr id="5632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940" y="4191080"/>
            <a:ext cx="3196705" cy="2130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185" y="4163069"/>
            <a:ext cx="3200206" cy="213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53" y="1918723"/>
            <a:ext cx="2885087" cy="192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7" name="TextBox 11"/>
          <p:cNvSpPr txBox="1">
            <a:spLocks noChangeArrowheads="1"/>
          </p:cNvSpPr>
          <p:nvPr/>
        </p:nvSpPr>
        <p:spPr bwMode="auto">
          <a:xfrm>
            <a:off x="7023833" y="3839198"/>
            <a:ext cx="1363764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1985"/>
              <a:t>Original</a:t>
            </a:r>
          </a:p>
        </p:txBody>
      </p:sp>
      <p:sp>
        <p:nvSpPr>
          <p:cNvPr id="56328" name="TextBox 12"/>
          <p:cNvSpPr txBox="1">
            <a:spLocks noChangeArrowheads="1"/>
          </p:cNvSpPr>
          <p:nvPr/>
        </p:nvSpPr>
        <p:spPr bwMode="auto">
          <a:xfrm>
            <a:off x="5535771" y="6454684"/>
            <a:ext cx="157734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1985"/>
              <a:t>Bottom-Up</a:t>
            </a:r>
          </a:p>
        </p:txBody>
      </p:sp>
      <p:sp>
        <p:nvSpPr>
          <p:cNvPr id="56329" name="TextBox 13"/>
          <p:cNvSpPr txBox="1">
            <a:spLocks noChangeArrowheads="1"/>
          </p:cNvSpPr>
          <p:nvPr/>
        </p:nvSpPr>
        <p:spPr bwMode="auto">
          <a:xfrm>
            <a:off x="8272054" y="6454684"/>
            <a:ext cx="1528325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1985"/>
              <a:t>Top-Down</a:t>
            </a: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724958" y="252096"/>
            <a:ext cx="9075420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529">
                <a:latin typeface="Arial" charset="0"/>
                <a:ea typeface="Arial" charset="0"/>
                <a:cs typeface="Arial" charset="0"/>
              </a:rPr>
              <a:t>Top Down Attention with Feature Maps</a:t>
            </a:r>
            <a:endParaRPr lang="en-US" altLang="en-US" sz="3529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8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>
            <a:extLst>
              <a:ext uri="{FF2B5EF4-FFF2-40B4-BE49-F238E27FC236}">
                <a16:creationId xmlns:a16="http://schemas.microsoft.com/office/drawing/2014/main" id="{2444BCC8-C443-3540-A231-9D1EE4BB44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2863" y="302865"/>
            <a:ext cx="9663642" cy="126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970" dirty="0">
                <a:latin typeface="Arial" panose="020B0604020202020204" pitchFamily="34" charset="0"/>
                <a:cs typeface="Arial" panose="020B0604020202020204" pitchFamily="34" charset="0"/>
              </a:rPr>
              <a:t>Top Down Attention – </a:t>
            </a:r>
            <a:r>
              <a:rPr lang="en-US" altLang="en-US" sz="3529" dirty="0">
                <a:latin typeface="Arial" panose="020B0604020202020204" pitchFamily="34" charset="0"/>
                <a:cs typeface="Arial" panose="020B0604020202020204" pitchFamily="34" charset="0"/>
              </a:rPr>
              <a:t>Noisy MNIST Results</a:t>
            </a:r>
            <a:endParaRPr lang="en-US" altLang="en-US" sz="39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090" name="Content Placeholder 2">
            <a:extLst>
              <a:ext uri="{FF2B5EF4-FFF2-40B4-BE49-F238E27FC236}">
                <a16:creationId xmlns:a16="http://schemas.microsoft.com/office/drawing/2014/main" id="{11338056-4FA5-4D4F-921D-61590BEE471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32984" y="1020635"/>
            <a:ext cx="4705773" cy="453771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Classify whether the target digit is present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38C933-8FD5-4420-8B55-70BB6C5A3E7E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43063" y="4950338"/>
          <a:ext cx="4285616" cy="1988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404">
                  <a:extLst>
                    <a:ext uri="{9D8B030D-6E8A-4147-A177-3AD203B41FA5}">
                      <a16:colId xmlns:a16="http://schemas.microsoft.com/office/drawing/2014/main" val="219942496"/>
                    </a:ext>
                  </a:extLst>
                </a:gridCol>
                <a:gridCol w="1071404">
                  <a:extLst>
                    <a:ext uri="{9D8B030D-6E8A-4147-A177-3AD203B41FA5}">
                      <a16:colId xmlns:a16="http://schemas.microsoft.com/office/drawing/2014/main" val="181521072"/>
                    </a:ext>
                  </a:extLst>
                </a:gridCol>
                <a:gridCol w="1071404">
                  <a:extLst>
                    <a:ext uri="{9D8B030D-6E8A-4147-A177-3AD203B41FA5}">
                      <a16:colId xmlns:a16="http://schemas.microsoft.com/office/drawing/2014/main" val="773686158"/>
                    </a:ext>
                  </a:extLst>
                </a:gridCol>
                <a:gridCol w="1071404">
                  <a:extLst>
                    <a:ext uri="{9D8B030D-6E8A-4147-A177-3AD203B41FA5}">
                      <a16:colId xmlns:a16="http://schemas.microsoft.com/office/drawing/2014/main" val="2376609560"/>
                    </a:ext>
                  </a:extLst>
                </a:gridCol>
              </a:tblGrid>
              <a:tr h="546153">
                <a:tc>
                  <a:txBody>
                    <a:bodyPr/>
                    <a:lstStyle/>
                    <a:p>
                      <a:r>
                        <a:rPr lang="en-US" sz="1500" dirty="0"/>
                        <a:t>Input</a:t>
                      </a:r>
                    </a:p>
                  </a:txBody>
                  <a:tcPr marL="75629" marR="75629" marT="37788" marB="37788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Full Network</a:t>
                      </a:r>
                    </a:p>
                  </a:txBody>
                  <a:tcPr marL="75629" marR="75629" marT="37788" marB="37788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Bottom-up</a:t>
                      </a:r>
                    </a:p>
                  </a:txBody>
                  <a:tcPr marL="75629" marR="75629" marT="37788" marB="37788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Top-Down</a:t>
                      </a:r>
                    </a:p>
                  </a:txBody>
                  <a:tcPr marL="75629" marR="75629" marT="37788" marB="37788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604052"/>
                  </a:ext>
                </a:extLst>
              </a:tr>
              <a:tr h="344477">
                <a:tc>
                  <a:txBody>
                    <a:bodyPr/>
                    <a:lstStyle/>
                    <a:p>
                      <a:r>
                        <a:rPr lang="en-US" sz="1500" dirty="0"/>
                        <a:t>Full Image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72.3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N/A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N/A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366178"/>
                  </a:ext>
                </a:extLst>
              </a:tr>
              <a:tr h="546153">
                <a:tc>
                  <a:txBody>
                    <a:bodyPr/>
                    <a:lstStyle/>
                    <a:p>
                      <a:r>
                        <a:rPr lang="en-US" sz="1500" dirty="0"/>
                        <a:t>One Saccade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N/A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61.4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84.1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423645"/>
                  </a:ext>
                </a:extLst>
              </a:tr>
              <a:tr h="546153">
                <a:tc>
                  <a:txBody>
                    <a:bodyPr/>
                    <a:lstStyle/>
                    <a:p>
                      <a:r>
                        <a:rPr lang="en-US" sz="1500" dirty="0"/>
                        <a:t>Two Saccades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N/A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68.3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92.3</a:t>
                      </a:r>
                    </a:p>
                  </a:txBody>
                  <a:tcPr marL="75629" marR="75629" marT="37788" marB="37788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973419"/>
                  </a:ext>
                </a:extLst>
              </a:tr>
            </a:tbl>
          </a:graphicData>
        </a:graphic>
      </p:graphicFrame>
      <p:pic>
        <p:nvPicPr>
          <p:cNvPr id="89118" name="Picture 5">
            <a:extLst>
              <a:ext uri="{FF2B5EF4-FFF2-40B4-BE49-F238E27FC236}">
                <a16:creationId xmlns:a16="http://schemas.microsoft.com/office/drawing/2014/main" id="{AE5E92C8-F4C8-174C-8C9B-2AB583639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4" y="2049742"/>
            <a:ext cx="4191079" cy="279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120" name="Rectangle 7">
            <a:extLst>
              <a:ext uri="{FF2B5EF4-FFF2-40B4-BE49-F238E27FC236}">
                <a16:creationId xmlns:a16="http://schemas.microsoft.com/office/drawing/2014/main" id="{83067EE0-644C-9840-8043-A15E197D0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69" y="7032498"/>
            <a:ext cx="9075420" cy="63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764" b="0" dirty="0"/>
              <a:t>R. Burt, J. Principe, “Top-down Gamma Saliency - Learning to Search for Objects in Complex Scenes,” IJCNN 2018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AA3C3E-724E-AA42-938A-A94694866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757" y="1428538"/>
            <a:ext cx="4481689" cy="51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03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>
            <a:extLst>
              <a:ext uri="{FF2B5EF4-FFF2-40B4-BE49-F238E27FC236}">
                <a16:creationId xmlns:a16="http://schemas.microsoft.com/office/drawing/2014/main" id="{68B82DB8-9CC3-144F-8705-E60A01D20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970">
                <a:latin typeface="Arial" panose="020B0604020202020204" pitchFamily="34" charset="0"/>
                <a:cs typeface="Arial" panose="020B0604020202020204" pitchFamily="34" charset="0"/>
              </a:rPr>
              <a:t>Top Down Attention – Search Results</a:t>
            </a:r>
          </a:p>
        </p:txBody>
      </p:sp>
      <p:sp>
        <p:nvSpPr>
          <p:cNvPr id="90114" name="Content Placeholder 3">
            <a:extLst>
              <a:ext uri="{FF2B5EF4-FFF2-40B4-BE49-F238E27FC236}">
                <a16:creationId xmlns:a16="http://schemas.microsoft.com/office/drawing/2014/main" id="{2FE1E596-1517-384A-893B-68CA7500791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72864" y="1074905"/>
            <a:ext cx="4201583" cy="4537710"/>
          </a:xfrm>
        </p:spPr>
        <p:txBody>
          <a:bodyPr/>
          <a:lstStyle/>
          <a:p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80 images</a:t>
            </a:r>
          </a:p>
          <a:p>
            <a:pPr lvl="1"/>
            <a:r>
              <a:rPr lang="en-US" altLang="en-US" sz="2206" dirty="0">
                <a:latin typeface="Arial" panose="020B0604020202020204" pitchFamily="34" charset="0"/>
                <a:cs typeface="Arial" panose="020B0604020202020204" pitchFamily="34" charset="0"/>
              </a:rPr>
              <a:t>20 images with snakes</a:t>
            </a:r>
          </a:p>
          <a:p>
            <a:pPr lvl="1"/>
            <a:r>
              <a:rPr lang="en-US" altLang="en-US" sz="2206" dirty="0">
                <a:latin typeface="Arial" panose="020B0604020202020204" pitchFamily="34" charset="0"/>
                <a:cs typeface="Arial" panose="020B0604020202020204" pitchFamily="34" charset="0"/>
              </a:rPr>
              <a:t>20 images with birds</a:t>
            </a:r>
          </a:p>
          <a:p>
            <a:pPr lvl="1"/>
            <a:r>
              <a:rPr lang="en-US" altLang="en-US" sz="2206" dirty="0">
                <a:latin typeface="Arial" panose="020B0604020202020204" pitchFamily="34" charset="0"/>
                <a:cs typeface="Arial" panose="020B0604020202020204" pitchFamily="34" charset="0"/>
              </a:rPr>
              <a:t>20 images with no snakes</a:t>
            </a:r>
          </a:p>
          <a:p>
            <a:pPr lvl="1"/>
            <a:r>
              <a:rPr lang="en-US" altLang="en-US" sz="2206" dirty="0">
                <a:latin typeface="Arial" panose="020B0604020202020204" pitchFamily="34" charset="0"/>
                <a:cs typeface="Arial" panose="020B0604020202020204" pitchFamily="34" charset="0"/>
              </a:rPr>
              <a:t>20 images with no birds</a:t>
            </a:r>
          </a:p>
          <a:p>
            <a:pPr lvl="1"/>
            <a:endParaRPr lang="en-US" altLang="en-US" sz="220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2 tests</a:t>
            </a:r>
          </a:p>
          <a:p>
            <a:pPr lvl="1"/>
            <a:r>
              <a:rPr lang="en-US" altLang="en-US" sz="2206" dirty="0">
                <a:latin typeface="Arial" panose="020B0604020202020204" pitchFamily="34" charset="0"/>
                <a:cs typeface="Arial" panose="020B0604020202020204" pitchFamily="34" charset="0"/>
              </a:rPr>
              <a:t>Find targets</a:t>
            </a:r>
          </a:p>
          <a:p>
            <a:pPr lvl="1"/>
            <a:r>
              <a:rPr lang="en-US" altLang="en-US" sz="2206" dirty="0">
                <a:latin typeface="Arial" panose="020B0604020202020204" pitchFamily="34" charset="0"/>
                <a:cs typeface="Arial" panose="020B0604020202020204" pitchFamily="34" charset="0"/>
              </a:rPr>
              <a:t>Match human eye-tracking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A0889B5-57EA-0F48-AA61-A8EDCA4530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194" y="1260475"/>
            <a:ext cx="5502469" cy="289603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BAA746-02AA-2E4D-AEB9-61F01A6C41B3}"/>
              </a:ext>
            </a:extLst>
          </p:cNvPr>
          <p:cNvSpPr txBox="1"/>
          <p:nvPr/>
        </p:nvSpPr>
        <p:spPr>
          <a:xfrm>
            <a:off x="640927" y="5431138"/>
            <a:ext cx="9089348" cy="1450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6" dirty="0">
                <a:latin typeface="Arial" panose="020B0604020202020204" pitchFamily="34" charset="0"/>
                <a:cs typeface="Arial" panose="020B0604020202020204" pitchFamily="34" charset="0"/>
              </a:rPr>
              <a:t>Each trial consisted of a fixation cross, followed by a target cue, </a:t>
            </a:r>
          </a:p>
          <a:p>
            <a:r>
              <a:rPr lang="en-US" sz="2206" dirty="0">
                <a:latin typeface="Arial" panose="020B0604020202020204" pitchFamily="34" charset="0"/>
                <a:cs typeface="Arial" panose="020B0604020202020204" pitchFamily="34" charset="0"/>
              </a:rPr>
              <a:t>and ending with a nature scene. Target cues indicated whether a </a:t>
            </a:r>
          </a:p>
          <a:p>
            <a:r>
              <a:rPr lang="en-US" sz="2206" dirty="0">
                <a:latin typeface="Arial" panose="020B0604020202020204" pitchFamily="34" charset="0"/>
                <a:cs typeface="Arial" panose="020B0604020202020204" pitchFamily="34" charset="0"/>
              </a:rPr>
              <a:t>participant should search for either a bird or a snake in the subsequent </a:t>
            </a:r>
          </a:p>
          <a:p>
            <a:r>
              <a:rPr lang="en-US" sz="2206" dirty="0">
                <a:latin typeface="Arial" panose="020B0604020202020204" pitchFamily="34" charset="0"/>
                <a:cs typeface="Arial" panose="020B0604020202020204" pitchFamily="34" charset="0"/>
              </a:rPr>
              <a:t>picture. </a:t>
            </a:r>
          </a:p>
        </p:txBody>
      </p:sp>
    </p:spTree>
    <p:extLst>
      <p:ext uri="{BB962C8B-B14F-4D97-AF65-F5344CB8AC3E}">
        <p14:creationId xmlns:p14="http://schemas.microsoft.com/office/powerpoint/2010/main" val="13047567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>
            <a:extLst>
              <a:ext uri="{FF2B5EF4-FFF2-40B4-BE49-F238E27FC236}">
                <a16:creationId xmlns:a16="http://schemas.microsoft.com/office/drawing/2014/main" id="{046C90B5-AC93-854A-8701-D1133A294E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970">
                <a:latin typeface="Arial" panose="020B0604020202020204" pitchFamily="34" charset="0"/>
                <a:cs typeface="Arial" panose="020B0604020202020204" pitchFamily="34" charset="0"/>
              </a:rPr>
              <a:t>Top Down Attention – Search Results</a:t>
            </a:r>
          </a:p>
        </p:txBody>
      </p:sp>
      <p:pic>
        <p:nvPicPr>
          <p:cNvPr id="91138" name="Content Placeholder 7">
            <a:extLst>
              <a:ext uri="{FF2B5EF4-FFF2-40B4-BE49-F238E27FC236}">
                <a16:creationId xmlns:a16="http://schemas.microsoft.com/office/drawing/2014/main" id="{0D8A33FC-0710-534D-9934-8B04BA0E308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169" y="2236513"/>
            <a:ext cx="3711399" cy="2827315"/>
          </a:xfrm>
        </p:spPr>
      </p:pic>
      <p:sp>
        <p:nvSpPr>
          <p:cNvPr id="91140" name="TextBox 3">
            <a:extLst>
              <a:ext uri="{FF2B5EF4-FFF2-40B4-BE49-F238E27FC236}">
                <a16:creationId xmlns:a16="http://schemas.microsoft.com/office/drawing/2014/main" id="{8097AD16-2FD5-EE4F-BD93-C5740A030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7901" y="1587079"/>
            <a:ext cx="2459841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985" dirty="0"/>
              <a:t>Human eye Tracking</a:t>
            </a:r>
          </a:p>
        </p:txBody>
      </p:sp>
      <p:pic>
        <p:nvPicPr>
          <p:cNvPr id="6" name="human">
            <a:hlinkClick r:id="" action="ppaction://media"/>
            <a:extLst>
              <a:ext uri="{FF2B5EF4-FFF2-40B4-BE49-F238E27FC236}">
                <a16:creationId xmlns:a16="http://schemas.microsoft.com/office/drawing/2014/main" id="{4D5C5D8D-04EA-A247-9A44-C01D9A5B51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6700" y="2226543"/>
            <a:ext cx="4853503" cy="2727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9DB24-7A53-0A48-9F1C-8D9A14CD5F9B}"/>
              </a:ext>
            </a:extLst>
          </p:cNvPr>
          <p:cNvSpPr txBox="1"/>
          <p:nvPr/>
        </p:nvSpPr>
        <p:spPr>
          <a:xfrm>
            <a:off x="1061085" y="5882217"/>
            <a:ext cx="7409401" cy="2095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6" dirty="0">
                <a:latin typeface="Arial" panose="020B0604020202020204" pitchFamily="34" charset="0"/>
                <a:cs typeface="Arial" panose="020B0604020202020204" pitchFamily="34" charset="0"/>
              </a:rPr>
              <a:t>mean time to find target = 6.5 seconds (</a:t>
            </a:r>
            <a:r>
              <a:rPr lang="en-US" sz="2206" dirty="0" err="1"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r>
              <a:rPr lang="en-US" sz="2206" dirty="0">
                <a:latin typeface="Arial" panose="020B0604020202020204" pitchFamily="34" charset="0"/>
                <a:cs typeface="Arial" panose="020B0604020202020204" pitchFamily="34" charset="0"/>
              </a:rPr>
              <a:t> = 3.8 seconds)</a:t>
            </a:r>
          </a:p>
          <a:p>
            <a:endParaRPr lang="en-US" sz="220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6" dirty="0">
                <a:latin typeface="Arial" panose="020B0604020202020204" pitchFamily="34" charset="0"/>
                <a:cs typeface="Arial" panose="020B0604020202020204" pitchFamily="34" charset="0"/>
              </a:rPr>
              <a:t>correct responses = 70.5% (</a:t>
            </a:r>
            <a:r>
              <a:rPr lang="en-US" sz="2206" dirty="0" err="1">
                <a:latin typeface="Arial" panose="020B0604020202020204" pitchFamily="34" charset="0"/>
                <a:cs typeface="Arial" panose="020B0604020202020204" pitchFamily="34" charset="0"/>
              </a:rPr>
              <a:t>sd</a:t>
            </a:r>
            <a:r>
              <a:rPr lang="en-US" sz="2206" dirty="0">
                <a:latin typeface="Arial" panose="020B0604020202020204" pitchFamily="34" charset="0"/>
                <a:cs typeface="Arial" panose="020B0604020202020204" pitchFamily="34" charset="0"/>
              </a:rPr>
              <a:t> = 9.8%)</a:t>
            </a:r>
          </a:p>
          <a:p>
            <a:endParaRPr lang="en-US" sz="220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6" dirty="0">
                <a:latin typeface="Arial" panose="020B0604020202020204" pitchFamily="34" charset="0"/>
                <a:cs typeface="Arial" panose="020B0604020202020204" pitchFamily="34" charset="0"/>
              </a:rPr>
              <a:t>30 subjects</a:t>
            </a:r>
          </a:p>
          <a:p>
            <a:endParaRPr lang="en-US" sz="1985" dirty="0"/>
          </a:p>
        </p:txBody>
      </p:sp>
    </p:spTree>
    <p:extLst>
      <p:ext uri="{BB962C8B-B14F-4D97-AF65-F5344CB8AC3E}">
        <p14:creationId xmlns:p14="http://schemas.microsoft.com/office/powerpoint/2010/main" val="375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239" y="7054595"/>
            <a:ext cx="8839200" cy="152399"/>
          </a:xfrm>
          <a:custGeom>
            <a:avLst/>
            <a:gdLst/>
            <a:ahLst/>
            <a:cxnLst/>
            <a:rect l="l" t="t" r="r" b="b"/>
            <a:pathLst>
              <a:path w="8839200" h="152400">
                <a:moveTo>
                  <a:pt x="0" y="0"/>
                </a:moveTo>
                <a:lnTo>
                  <a:pt x="0" y="152400"/>
                </a:lnTo>
                <a:lnTo>
                  <a:pt x="8839187" y="152400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1039" y="-6353"/>
            <a:ext cx="8839200" cy="1393825"/>
          </a:xfrm>
          <a:custGeom>
            <a:avLst/>
            <a:gdLst/>
            <a:ahLst/>
            <a:cxnLst/>
            <a:rect l="l" t="t" r="r" b="b"/>
            <a:pathLst>
              <a:path w="8839200" h="1393825">
                <a:moveTo>
                  <a:pt x="0" y="0"/>
                </a:moveTo>
                <a:lnTo>
                  <a:pt x="0" y="1393698"/>
                </a:lnTo>
                <a:lnTo>
                  <a:pt x="8839187" y="1393698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39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3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66427" y="348995"/>
            <a:ext cx="152400" cy="6858000"/>
          </a:xfrm>
          <a:custGeom>
            <a:avLst/>
            <a:gdLst/>
            <a:ahLst/>
            <a:cxnLst/>
            <a:rect l="l" t="t" r="r" b="b"/>
            <a:pathLst>
              <a:path w="152400" h="6858000">
                <a:moveTo>
                  <a:pt x="0" y="0"/>
                </a:moveTo>
                <a:lnTo>
                  <a:pt x="0" y="6858000"/>
                </a:lnTo>
                <a:lnTo>
                  <a:pt x="152400" y="6858000"/>
                </a:lnTo>
                <a:lnTo>
                  <a:pt x="1524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42039" y="130530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609600" y="304799"/>
                </a:moveTo>
                <a:lnTo>
                  <a:pt x="605612" y="255343"/>
                </a:lnTo>
                <a:lnTo>
                  <a:pt x="594067" y="208434"/>
                </a:lnTo>
                <a:lnTo>
                  <a:pt x="575591" y="164697"/>
                </a:lnTo>
                <a:lnTo>
                  <a:pt x="550810" y="124760"/>
                </a:lnTo>
                <a:lnTo>
                  <a:pt x="520350" y="89249"/>
                </a:lnTo>
                <a:lnTo>
                  <a:pt x="484839" y="58789"/>
                </a:lnTo>
                <a:lnTo>
                  <a:pt x="444902" y="34008"/>
                </a:lnTo>
                <a:lnTo>
                  <a:pt x="401165" y="15532"/>
                </a:lnTo>
                <a:lnTo>
                  <a:pt x="354256" y="3987"/>
                </a:lnTo>
                <a:lnTo>
                  <a:pt x="304800" y="0"/>
                </a:lnTo>
                <a:lnTo>
                  <a:pt x="279895" y="1009"/>
                </a:lnTo>
                <a:lnTo>
                  <a:pt x="231779" y="8854"/>
                </a:lnTo>
                <a:lnTo>
                  <a:pt x="186451" y="23943"/>
                </a:lnTo>
                <a:lnTo>
                  <a:pt x="144553" y="45650"/>
                </a:lnTo>
                <a:lnTo>
                  <a:pt x="106723" y="73348"/>
                </a:lnTo>
                <a:lnTo>
                  <a:pt x="73603" y="106412"/>
                </a:lnTo>
                <a:lnTo>
                  <a:pt x="45832" y="144215"/>
                </a:lnTo>
                <a:lnTo>
                  <a:pt x="24050" y="186130"/>
                </a:lnTo>
                <a:lnTo>
                  <a:pt x="8898" y="231531"/>
                </a:lnTo>
                <a:lnTo>
                  <a:pt x="1015" y="279792"/>
                </a:lnTo>
                <a:lnTo>
                  <a:pt x="0" y="304800"/>
                </a:lnTo>
                <a:lnTo>
                  <a:pt x="1015" y="329807"/>
                </a:lnTo>
                <a:lnTo>
                  <a:pt x="8898" y="378068"/>
                </a:lnTo>
                <a:lnTo>
                  <a:pt x="24050" y="423469"/>
                </a:lnTo>
                <a:lnTo>
                  <a:pt x="45832" y="465384"/>
                </a:lnTo>
                <a:lnTo>
                  <a:pt x="73603" y="503187"/>
                </a:lnTo>
                <a:lnTo>
                  <a:pt x="106723" y="536251"/>
                </a:lnTo>
                <a:lnTo>
                  <a:pt x="144553" y="563949"/>
                </a:lnTo>
                <a:lnTo>
                  <a:pt x="186451" y="585656"/>
                </a:lnTo>
                <a:lnTo>
                  <a:pt x="231779" y="600745"/>
                </a:lnTo>
                <a:lnTo>
                  <a:pt x="279895" y="608590"/>
                </a:lnTo>
                <a:lnTo>
                  <a:pt x="304800" y="609600"/>
                </a:lnTo>
                <a:lnTo>
                  <a:pt x="329807" y="608590"/>
                </a:lnTo>
                <a:lnTo>
                  <a:pt x="378068" y="600745"/>
                </a:lnTo>
                <a:lnTo>
                  <a:pt x="423469" y="585656"/>
                </a:lnTo>
                <a:lnTo>
                  <a:pt x="465384" y="563949"/>
                </a:lnTo>
                <a:lnTo>
                  <a:pt x="503187" y="536251"/>
                </a:lnTo>
                <a:lnTo>
                  <a:pt x="536251" y="503187"/>
                </a:lnTo>
                <a:lnTo>
                  <a:pt x="563949" y="465384"/>
                </a:lnTo>
                <a:lnTo>
                  <a:pt x="585656" y="423469"/>
                </a:lnTo>
                <a:lnTo>
                  <a:pt x="600745" y="378068"/>
                </a:lnTo>
                <a:lnTo>
                  <a:pt x="608590" y="329807"/>
                </a:lnTo>
                <a:lnTo>
                  <a:pt x="60960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6527" y="1399797"/>
            <a:ext cx="421005" cy="421005"/>
          </a:xfrm>
          <a:custGeom>
            <a:avLst/>
            <a:gdLst/>
            <a:ahLst/>
            <a:cxnLst/>
            <a:rect l="l" t="t" r="r" b="b"/>
            <a:pathLst>
              <a:path w="421004" h="421005">
                <a:moveTo>
                  <a:pt x="420623" y="210311"/>
                </a:moveTo>
                <a:lnTo>
                  <a:pt x="414536" y="159878"/>
                </a:lnTo>
                <a:lnTo>
                  <a:pt x="397231" y="113806"/>
                </a:lnTo>
                <a:lnTo>
                  <a:pt x="370143" y="73577"/>
                </a:lnTo>
                <a:lnTo>
                  <a:pt x="334706" y="40672"/>
                </a:lnTo>
                <a:lnTo>
                  <a:pt x="292357" y="16573"/>
                </a:lnTo>
                <a:lnTo>
                  <a:pt x="244531" y="2761"/>
                </a:lnTo>
                <a:lnTo>
                  <a:pt x="210311" y="0"/>
                </a:lnTo>
                <a:lnTo>
                  <a:pt x="193107" y="699"/>
                </a:lnTo>
                <a:lnTo>
                  <a:pt x="143963" y="10753"/>
                </a:lnTo>
                <a:lnTo>
                  <a:pt x="99674" y="31587"/>
                </a:lnTo>
                <a:lnTo>
                  <a:pt x="61721" y="61722"/>
                </a:lnTo>
                <a:lnTo>
                  <a:pt x="31587" y="99674"/>
                </a:lnTo>
                <a:lnTo>
                  <a:pt x="10753" y="143963"/>
                </a:lnTo>
                <a:lnTo>
                  <a:pt x="699" y="193107"/>
                </a:lnTo>
                <a:lnTo>
                  <a:pt x="0" y="210312"/>
                </a:lnTo>
                <a:lnTo>
                  <a:pt x="699" y="227619"/>
                </a:lnTo>
                <a:lnTo>
                  <a:pt x="10753" y="276953"/>
                </a:lnTo>
                <a:lnTo>
                  <a:pt x="31587" y="321287"/>
                </a:lnTo>
                <a:lnTo>
                  <a:pt x="61722" y="359187"/>
                </a:lnTo>
                <a:lnTo>
                  <a:pt x="99674" y="389218"/>
                </a:lnTo>
                <a:lnTo>
                  <a:pt x="143963" y="409943"/>
                </a:lnTo>
                <a:lnTo>
                  <a:pt x="193107" y="419929"/>
                </a:lnTo>
                <a:lnTo>
                  <a:pt x="210311" y="420624"/>
                </a:lnTo>
                <a:lnTo>
                  <a:pt x="227619" y="419929"/>
                </a:lnTo>
                <a:lnTo>
                  <a:pt x="276953" y="409943"/>
                </a:lnTo>
                <a:lnTo>
                  <a:pt x="321287" y="389218"/>
                </a:lnTo>
                <a:lnTo>
                  <a:pt x="359187" y="359187"/>
                </a:lnTo>
                <a:lnTo>
                  <a:pt x="389218" y="321287"/>
                </a:lnTo>
                <a:lnTo>
                  <a:pt x="409943" y="276953"/>
                </a:lnTo>
                <a:lnTo>
                  <a:pt x="419929" y="227619"/>
                </a:lnTo>
                <a:lnTo>
                  <a:pt x="420623" y="2103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74700" y="495414"/>
            <a:ext cx="9144000" cy="829898"/>
          </a:xfrm>
          <a:prstGeom prst="rect">
            <a:avLst/>
          </a:prstGeom>
        </p:spPr>
        <p:txBody>
          <a:bodyPr vert="horz" wrap="square" lIns="0" tIns="212272" rIns="0" bIns="0" rtlCol="0">
            <a:spAutoFit/>
          </a:bodyPr>
          <a:lstStyle/>
          <a:p>
            <a:r>
              <a:rPr lang="en-US" sz="4000" dirty="0">
                <a:latin typeface="Arial" charset="0"/>
                <a:ea typeface="MS PGothic" charset="0"/>
              </a:rPr>
              <a:t>Human Visual System</a:t>
            </a:r>
            <a:endParaRPr sz="4000" spc="-21" dirty="0"/>
          </a:p>
        </p:txBody>
      </p:sp>
      <p:sp>
        <p:nvSpPr>
          <p:cNvPr id="14" name="object 14"/>
          <p:cNvSpPr/>
          <p:nvPr/>
        </p:nvSpPr>
        <p:spPr>
          <a:xfrm>
            <a:off x="1003301" y="1647825"/>
            <a:ext cx="8686800" cy="4572000"/>
          </a:xfrm>
          <a:custGeom>
            <a:avLst/>
            <a:gdLst/>
            <a:ahLst/>
            <a:cxnLst/>
            <a:rect l="l" t="t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r>
              <a:rPr lang="en-US" sz="2600" dirty="0"/>
              <a:t>Rather than processing an entire scene at once, the HVS fixates on small regions, forms representation of these regions, and combines them into an overall view</a:t>
            </a:r>
          </a:p>
        </p:txBody>
      </p:sp>
      <p:pic>
        <p:nvPicPr>
          <p:cNvPr id="17" name="Picture 1" descr="F6.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00" y="2918495"/>
            <a:ext cx="5738358" cy="391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60244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>
            <a:extLst>
              <a:ext uri="{FF2B5EF4-FFF2-40B4-BE49-F238E27FC236}">
                <a16:creationId xmlns:a16="http://schemas.microsoft.com/office/drawing/2014/main" id="{280FB32D-F150-3544-9B34-9DE4DFFA3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970" dirty="0">
                <a:latin typeface="Arial" panose="020B0604020202020204" pitchFamily="34" charset="0"/>
                <a:cs typeface="Arial" panose="020B0604020202020204" pitchFamily="34" charset="0"/>
              </a:rPr>
              <a:t>Top Down Attention – Search Results</a:t>
            </a:r>
          </a:p>
        </p:txBody>
      </p:sp>
      <p:sp>
        <p:nvSpPr>
          <p:cNvPr id="92164" name="TextBox 2">
            <a:extLst>
              <a:ext uri="{FF2B5EF4-FFF2-40B4-BE49-F238E27FC236}">
                <a16:creationId xmlns:a16="http://schemas.microsoft.com/office/drawing/2014/main" id="{6B5E5609-6B97-1544-8117-9F23654BB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2305" y="3762146"/>
            <a:ext cx="2343911" cy="397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985" dirty="0"/>
              <a:t>Bottom Up Saliency</a:t>
            </a:r>
          </a:p>
        </p:txBody>
      </p:sp>
      <p:sp>
        <p:nvSpPr>
          <p:cNvPr id="92165" name="TextBox 5">
            <a:extLst>
              <a:ext uri="{FF2B5EF4-FFF2-40B4-BE49-F238E27FC236}">
                <a16:creationId xmlns:a16="http://schemas.microsoft.com/office/drawing/2014/main" id="{5F3B33E8-76A4-D745-A4EE-0A17ABC29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5526" y="3627107"/>
            <a:ext cx="2718308" cy="70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985" dirty="0"/>
              <a:t>Bottom Up + Top down</a:t>
            </a:r>
          </a:p>
          <a:p>
            <a:pPr algn="ctr"/>
            <a:r>
              <a:rPr lang="en-US" altLang="en-US" sz="1985" dirty="0"/>
              <a:t> Saliency</a:t>
            </a:r>
          </a:p>
        </p:txBody>
      </p:sp>
      <p:pic>
        <p:nvPicPr>
          <p:cNvPr id="10" name="bottom_up">
            <a:hlinkClick r:id="" action="ppaction://media"/>
            <a:extLst>
              <a:ext uri="{FF2B5EF4-FFF2-40B4-BE49-F238E27FC236}">
                <a16:creationId xmlns:a16="http://schemas.microsoft.com/office/drawing/2014/main" id="{A0778ABC-AB6E-E84B-B370-09B9D4A6E6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 bwMode="auto">
          <a:xfrm>
            <a:off x="556895" y="4789805"/>
            <a:ext cx="4537710" cy="2551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top_down">
            <a:hlinkClick r:id="" action="ppaction://media"/>
            <a:extLst>
              <a:ext uri="{FF2B5EF4-FFF2-40B4-BE49-F238E27FC236}">
                <a16:creationId xmlns:a16="http://schemas.microsoft.com/office/drawing/2014/main" id="{853F8C22-9977-AD43-8426-406116EA5A9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 bwMode="auto">
          <a:xfrm>
            <a:off x="5514763" y="4782683"/>
            <a:ext cx="4679837" cy="263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BA12E-F542-3349-A773-1AD2FB47281F}"/>
              </a:ext>
            </a:extLst>
          </p:cNvPr>
          <p:cNvSpPr txBox="1"/>
          <p:nvPr/>
        </p:nvSpPr>
        <p:spPr>
          <a:xfrm>
            <a:off x="399582" y="1622784"/>
            <a:ext cx="10182596" cy="1925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5" dirty="0">
                <a:latin typeface="Arial" panose="020B0604020202020204" pitchFamily="34" charset="0"/>
                <a:cs typeface="Arial" panose="020B0604020202020204" pitchFamily="34" charset="0"/>
              </a:rPr>
              <a:t>Because of the small number of images we employed transfer learning.</a:t>
            </a:r>
          </a:p>
          <a:p>
            <a:r>
              <a:rPr lang="en-US" sz="1985" dirty="0">
                <a:latin typeface="Arial" panose="020B0604020202020204" pitchFamily="34" charset="0"/>
                <a:cs typeface="Arial" panose="020B0604020202020204" pitchFamily="34" charset="0"/>
              </a:rPr>
              <a:t>we use the VGG16 network which is a 16 layer network with 13 convolutional layers and </a:t>
            </a:r>
          </a:p>
          <a:p>
            <a:r>
              <a:rPr lang="en-US" sz="1985" dirty="0">
                <a:latin typeface="Arial" panose="020B0604020202020204" pitchFamily="34" charset="0"/>
                <a:cs typeface="Arial" panose="020B0604020202020204" pitchFamily="34" charset="0"/>
              </a:rPr>
              <a:t>three fully-connected layers trained on </a:t>
            </a:r>
            <a:r>
              <a:rPr lang="en-US" sz="1985" dirty="0" err="1"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  <a:r>
              <a:rPr lang="en-US" sz="1985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985" dirty="0">
                <a:latin typeface="Arial" panose="020B0604020202020204" pitchFamily="34" charset="0"/>
                <a:cs typeface="Arial" panose="020B0604020202020204" pitchFamily="34" charset="0"/>
              </a:rPr>
              <a:t>The output of the final convolutional layer (before the subsequent max-pooling) is used to</a:t>
            </a:r>
          </a:p>
          <a:p>
            <a:r>
              <a:rPr lang="en-US" sz="1985" dirty="0">
                <a:latin typeface="Arial" panose="020B0604020202020204" pitchFamily="34" charset="0"/>
                <a:cs typeface="Arial" panose="020B0604020202020204" pitchFamily="34" charset="0"/>
              </a:rPr>
              <a:t>generate the inputs to the top-down saliency. This produces 512 feature maps</a:t>
            </a:r>
          </a:p>
          <a:p>
            <a:endParaRPr lang="en-US" sz="1985" dirty="0"/>
          </a:p>
        </p:txBody>
      </p:sp>
    </p:spTree>
    <p:extLst>
      <p:ext uri="{BB962C8B-B14F-4D97-AF65-F5344CB8AC3E}">
        <p14:creationId xmlns:p14="http://schemas.microsoft.com/office/powerpoint/2010/main" val="243388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>
            <a:extLst>
              <a:ext uri="{FF2B5EF4-FFF2-40B4-BE49-F238E27FC236}">
                <a16:creationId xmlns:a16="http://schemas.microsoft.com/office/drawing/2014/main" id="{06500D53-24F3-7E49-AEA6-1B3026EF44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970" dirty="0">
                <a:latin typeface="Arial" panose="020B0604020202020204" pitchFamily="34" charset="0"/>
                <a:cs typeface="Arial" panose="020B0604020202020204" pitchFamily="34" charset="0"/>
              </a:rPr>
              <a:t>Top Down Attention – Search Results</a:t>
            </a:r>
          </a:p>
        </p:txBody>
      </p:sp>
      <p:pic>
        <p:nvPicPr>
          <p:cNvPr id="93186" name="Content Placeholder 15">
            <a:extLst>
              <a:ext uri="{FF2B5EF4-FFF2-40B4-BE49-F238E27FC236}">
                <a16:creationId xmlns:a16="http://schemas.microsoft.com/office/drawing/2014/main" id="{597DCADC-CAA2-634D-89B9-C46ACA9A0B9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82827" y="3109172"/>
            <a:ext cx="5008638" cy="3338509"/>
          </a:xfrm>
        </p:spPr>
      </p:pic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B37CD437-5C08-4F1D-AF2C-28E31314334D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304800" y="3996757"/>
          <a:ext cx="5378026" cy="2101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866">
                  <a:extLst>
                    <a:ext uri="{9D8B030D-6E8A-4147-A177-3AD203B41FA5}">
                      <a16:colId xmlns:a16="http://schemas.microsoft.com/office/drawing/2014/main" val="3831349809"/>
                    </a:ext>
                  </a:extLst>
                </a:gridCol>
                <a:gridCol w="718585">
                  <a:extLst>
                    <a:ext uri="{9D8B030D-6E8A-4147-A177-3AD203B41FA5}">
                      <a16:colId xmlns:a16="http://schemas.microsoft.com/office/drawing/2014/main" val="1094277803"/>
                    </a:ext>
                  </a:extLst>
                </a:gridCol>
                <a:gridCol w="717413">
                  <a:extLst>
                    <a:ext uri="{9D8B030D-6E8A-4147-A177-3AD203B41FA5}">
                      <a16:colId xmlns:a16="http://schemas.microsoft.com/office/drawing/2014/main" val="4245030118"/>
                    </a:ext>
                  </a:extLst>
                </a:gridCol>
                <a:gridCol w="1122540">
                  <a:extLst>
                    <a:ext uri="{9D8B030D-6E8A-4147-A177-3AD203B41FA5}">
                      <a16:colId xmlns:a16="http://schemas.microsoft.com/office/drawing/2014/main" val="1997394262"/>
                    </a:ext>
                  </a:extLst>
                </a:gridCol>
                <a:gridCol w="1190059">
                  <a:extLst>
                    <a:ext uri="{9D8B030D-6E8A-4147-A177-3AD203B41FA5}">
                      <a16:colId xmlns:a16="http://schemas.microsoft.com/office/drawing/2014/main" val="1846747913"/>
                    </a:ext>
                  </a:extLst>
                </a:gridCol>
                <a:gridCol w="760563">
                  <a:extLst>
                    <a:ext uri="{9D8B030D-6E8A-4147-A177-3AD203B41FA5}">
                      <a16:colId xmlns:a16="http://schemas.microsoft.com/office/drawing/2014/main" val="1960985290"/>
                    </a:ext>
                  </a:extLst>
                </a:gridCol>
              </a:tblGrid>
              <a:tr h="853123">
                <a:tc>
                  <a:txBody>
                    <a:bodyPr/>
                    <a:lstStyle/>
                    <a:p>
                      <a:pPr algn="ctr"/>
                      <a:endParaRPr lang="en-US" sz="1300" dirty="0"/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ROC (Judd)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ROC (</a:t>
                      </a:r>
                      <a:r>
                        <a:rPr lang="en-US" sz="1500" dirty="0" err="1"/>
                        <a:t>Borji</a:t>
                      </a:r>
                      <a:r>
                        <a:rPr lang="en-US" sz="1500" dirty="0"/>
                        <a:t>)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Similarity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Correlation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NSS</a:t>
                      </a:r>
                    </a:p>
                  </a:txBody>
                  <a:tcPr marL="75629" marR="75629" marT="37808" marB="37808"/>
                </a:tc>
                <a:extLst>
                  <a:ext uri="{0D108BD9-81ED-4DB2-BD59-A6C34878D82A}">
                    <a16:rowId xmlns:a16="http://schemas.microsoft.com/office/drawing/2014/main" val="2831878435"/>
                  </a:ext>
                </a:extLst>
              </a:tr>
              <a:tr h="61341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Bottom-up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.586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.427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.362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.267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.398</a:t>
                      </a:r>
                    </a:p>
                  </a:txBody>
                  <a:tcPr marL="75629" marR="75629" marT="37808" marB="37808"/>
                </a:tc>
                <a:extLst>
                  <a:ext uri="{0D108BD9-81ED-4DB2-BD59-A6C34878D82A}">
                    <a16:rowId xmlns:a16="http://schemas.microsoft.com/office/drawing/2014/main" val="3715488321"/>
                  </a:ext>
                </a:extLst>
              </a:tr>
              <a:tr h="613418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Top-down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.792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.615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.562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.331</a:t>
                      </a:r>
                    </a:p>
                  </a:txBody>
                  <a:tcPr marL="75629" marR="75629" marT="37808" marB="378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.461</a:t>
                      </a:r>
                    </a:p>
                  </a:txBody>
                  <a:tcPr marL="75629" marR="75629" marT="37808" marB="37808"/>
                </a:tc>
                <a:extLst>
                  <a:ext uri="{0D108BD9-81ED-4DB2-BD59-A6C34878D82A}">
                    <a16:rowId xmlns:a16="http://schemas.microsoft.com/office/drawing/2014/main" val="3173234145"/>
                  </a:ext>
                </a:extLst>
              </a:tr>
            </a:tbl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A9F38F2-CAFB-284A-944C-559C4C407B54}"/>
              </a:ext>
            </a:extLst>
          </p:cNvPr>
          <p:cNvSpPr txBox="1">
            <a:spLocks/>
          </p:cNvSpPr>
          <p:nvPr/>
        </p:nvSpPr>
        <p:spPr bwMode="auto">
          <a:xfrm>
            <a:off x="714454" y="1848697"/>
            <a:ext cx="9390539" cy="151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38" tIns="50770" rIns="101538" bIns="50770"/>
          <a:lstStyle>
            <a:lvl1pPr marL="222250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26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919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262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16049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800">
                <a:solidFill>
                  <a:schemeClr val="tx1"/>
                </a:solidFill>
                <a:latin typeface="+mn-lt"/>
              </a:defRPr>
            </a:lvl5pPr>
            <a:lvl6pPr marL="2062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800">
                <a:solidFill>
                  <a:schemeClr val="tx1"/>
                </a:solidFill>
                <a:latin typeface="+mn-lt"/>
              </a:defRPr>
            </a:lvl6pPr>
            <a:lvl7pPr marL="2519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800">
                <a:solidFill>
                  <a:schemeClr val="tx1"/>
                </a:solidFill>
                <a:latin typeface="+mn-lt"/>
              </a:defRPr>
            </a:lvl7pPr>
            <a:lvl8pPr marL="29765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800">
                <a:solidFill>
                  <a:schemeClr val="tx1"/>
                </a:solidFill>
                <a:latin typeface="+mn-lt"/>
              </a:defRPr>
            </a:lvl8pPr>
            <a:lvl9pPr marL="3433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n-US" sz="2647" kern="0" dirty="0">
                <a:latin typeface="Arial" panose="020B0604020202020204" pitchFamily="34" charset="0"/>
                <a:cs typeface="Arial" panose="020B0604020202020204" pitchFamily="34" charset="0"/>
              </a:rPr>
              <a:t>Used only images with objects</a:t>
            </a:r>
          </a:p>
          <a:p>
            <a:pPr>
              <a:defRPr/>
            </a:pPr>
            <a:r>
              <a:rPr lang="en-US" sz="2647" kern="0" dirty="0">
                <a:latin typeface="Arial" panose="020B0604020202020204" pitchFamily="34" charset="0"/>
                <a:cs typeface="Arial" panose="020B0604020202020204" pitchFamily="34" charset="0"/>
              </a:rPr>
              <a:t>Bottom-up takes an average of 39.8 saccades</a:t>
            </a:r>
          </a:p>
          <a:p>
            <a:pPr>
              <a:defRPr/>
            </a:pPr>
            <a:r>
              <a:rPr lang="en-US" sz="2647" kern="0" dirty="0">
                <a:latin typeface="Arial" panose="020B0604020202020204" pitchFamily="34" charset="0"/>
                <a:cs typeface="Arial" panose="020B0604020202020204" pitchFamily="34" charset="0"/>
              </a:rPr>
              <a:t>Top-down takes an average of 5.9 saccades</a:t>
            </a:r>
          </a:p>
        </p:txBody>
      </p:sp>
    </p:spTree>
    <p:extLst>
      <p:ext uri="{BB962C8B-B14F-4D97-AF65-F5344CB8AC3E}">
        <p14:creationId xmlns:p14="http://schemas.microsoft.com/office/powerpoint/2010/main" val="1594345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x-none" sz="3970" b="1">
                <a:latin typeface="Arial" charset="0"/>
                <a:ea typeface="Arial" charset="0"/>
                <a:cs typeface="Arial" charset="0"/>
              </a:rPr>
              <a:t>CONCLUSIONS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893022" y="1932728"/>
            <a:ext cx="8991388" cy="4537710"/>
          </a:xfrm>
        </p:spPr>
        <p:txBody>
          <a:bodyPr>
            <a:normAutofit fontScale="92500"/>
          </a:bodyPr>
          <a:lstStyle/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The combination of a generative model for object recognition (unsupervised) with a saccadic system creates the essence of an autonomous vision system for image understanding</a:t>
            </a:r>
          </a:p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Performance rivals the best supervised deep learning methods. </a:t>
            </a:r>
          </a:p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Internal attention is better than bottom-up saliency</a:t>
            </a:r>
          </a:p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Still lots of optimization work!</a:t>
            </a:r>
          </a:p>
          <a:p>
            <a:endParaRPr lang="en-US" altLang="x-none" sz="3088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48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x-none" sz="3970" b="1">
                <a:latin typeface="Arial" charset="0"/>
                <a:ea typeface="Arial" charset="0"/>
                <a:cs typeface="Arial" charset="0"/>
              </a:rPr>
              <a:t>FUTURE WORK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>
          <a:xfrm>
            <a:off x="1061085" y="1932728"/>
            <a:ext cx="8571230" cy="4537710"/>
          </a:xfrm>
        </p:spPr>
        <p:txBody>
          <a:bodyPr>
            <a:normAutofit fontScale="92500" lnSpcReduction="10000"/>
          </a:bodyPr>
          <a:lstStyle/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Online training for internal attention</a:t>
            </a:r>
          </a:p>
          <a:p>
            <a:pPr lvl="1"/>
            <a:r>
              <a:rPr lang="en-US" altLang="x-none" sz="2647">
                <a:latin typeface="Arial" charset="0"/>
                <a:ea typeface="Arial" charset="0"/>
                <a:cs typeface="Arial" charset="0"/>
              </a:rPr>
              <a:t>Find an image patch with bottom-up saliency and trained DPCN, online update memory that stores top-down saliency weights instead of batch training</a:t>
            </a:r>
          </a:p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Move beyond simple linear weight models</a:t>
            </a:r>
          </a:p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Test on larger dataset with natural images with noisy backgrounds</a:t>
            </a:r>
          </a:p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Consider using a fully-convolutional network for the saliency model</a:t>
            </a:r>
          </a:p>
          <a:p>
            <a:r>
              <a:rPr lang="en-US" altLang="x-none" sz="3088">
                <a:latin typeface="Arial" charset="0"/>
                <a:ea typeface="Arial" charset="0"/>
                <a:cs typeface="Arial" charset="0"/>
              </a:rPr>
              <a:t>Consider merging the saliency and DPCN</a:t>
            </a:r>
          </a:p>
        </p:txBody>
      </p:sp>
    </p:spTree>
    <p:extLst>
      <p:ext uri="{BB962C8B-B14F-4D97-AF65-F5344CB8AC3E}">
        <p14:creationId xmlns:p14="http://schemas.microsoft.com/office/powerpoint/2010/main" val="1507339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819325" indent="-315125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260500" indent="-2521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764701" indent="-2521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268901" indent="-2521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7731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32773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7815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42857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EAFDEF3-1D8F-7B4B-8DFC-78004E61AA88}" type="slidenum">
              <a:rPr lang="en-US" altLang="en-US" b="0"/>
              <a:pPr/>
              <a:t>54</a:t>
            </a:fld>
            <a:endParaRPr lang="en-US" altLang="en-US" b="0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724958" y="252096"/>
            <a:ext cx="9075420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r>
              <a:rPr lang="en-US" altLang="en-US" sz="3529">
                <a:latin typeface="Arial" charset="0"/>
                <a:ea typeface="Arial" charset="0"/>
                <a:cs typeface="Arial" charset="0"/>
              </a:rPr>
              <a:t> FUTURE WORK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2864" y="2100792"/>
            <a:ext cx="4879089" cy="4537710"/>
          </a:xfrm>
          <a:prstGeom prst="rect">
            <a:avLst/>
          </a:prstGeom>
        </p:spPr>
        <p:txBody>
          <a:bodyPr/>
          <a:lstStyle>
            <a:lvl1pPr marL="222250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263" indent="-2397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919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2620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6049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+mn-lt"/>
              </a:defRPr>
            </a:lvl5pPr>
            <a:lvl6pPr marL="20621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+mn-lt"/>
              </a:defRPr>
            </a:lvl6pPr>
            <a:lvl7pPr marL="25193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+mn-lt"/>
              </a:defRPr>
            </a:lvl7pPr>
            <a:lvl8pPr marL="29765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+mn-lt"/>
              </a:defRPr>
            </a:lvl8pPr>
            <a:lvl9pPr marL="34337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647" kern="0" dirty="0">
                <a:latin typeface="Arial" charset="0"/>
                <a:ea typeface="Arial" charset="0"/>
                <a:cs typeface="Arial" charset="0"/>
              </a:rPr>
              <a:t>Valence is positive or </a:t>
            </a:r>
            <a:r>
              <a:rPr lang="en-US" sz="2647" kern="0">
                <a:latin typeface="Arial" charset="0"/>
                <a:ea typeface="Arial" charset="0"/>
                <a:cs typeface="Arial" charset="0"/>
              </a:rPr>
              <a:t>negative associated </a:t>
            </a:r>
            <a:r>
              <a:rPr lang="en-US" sz="2647" kern="0" dirty="0">
                <a:latin typeface="Arial" charset="0"/>
                <a:ea typeface="Arial" charset="0"/>
                <a:cs typeface="Arial" charset="0"/>
              </a:rPr>
              <a:t>with stimuli</a:t>
            </a:r>
          </a:p>
          <a:p>
            <a:pPr>
              <a:defRPr/>
            </a:pPr>
            <a:r>
              <a:rPr lang="en-US" sz="2647" kern="0" dirty="0">
                <a:latin typeface="Arial" charset="0"/>
                <a:ea typeface="Arial" charset="0"/>
                <a:cs typeface="Arial" charset="0"/>
              </a:rPr>
              <a:t>Arousal is the strength of the reaction</a:t>
            </a:r>
          </a:p>
          <a:p>
            <a:pPr>
              <a:defRPr/>
            </a:pPr>
            <a:r>
              <a:rPr lang="en-US" sz="2647" kern="0" dirty="0">
                <a:latin typeface="Arial" charset="0"/>
                <a:ea typeface="Arial" charset="0"/>
                <a:cs typeface="Arial" charset="0"/>
              </a:rPr>
              <a:t>Together, they can be used as a model to predict reactions to stimuli</a:t>
            </a:r>
          </a:p>
        </p:txBody>
      </p:sp>
      <p:pic>
        <p:nvPicPr>
          <p:cNvPr id="5734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953" y="2417661"/>
            <a:ext cx="4765296" cy="326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72014" y="1092412"/>
            <a:ext cx="9075420" cy="12604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sz="3088" kern="0" dirty="0">
                <a:latin typeface="Arial" charset="0"/>
                <a:ea typeface="Arial" charset="0"/>
                <a:cs typeface="Arial" charset="0"/>
              </a:rPr>
              <a:t>Valence and Arousal </a:t>
            </a:r>
            <a:r>
              <a:rPr lang="en-US" sz="3088" kern="0">
                <a:latin typeface="Arial" charset="0"/>
                <a:ea typeface="Arial" charset="0"/>
                <a:cs typeface="Arial" charset="0"/>
              </a:rPr>
              <a:t>for Goals:</a:t>
            </a:r>
            <a:endParaRPr lang="en-US" sz="3088" kern="0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sz="3088" kern="0" dirty="0">
                <a:latin typeface="Arial" charset="0"/>
                <a:ea typeface="Arial" charset="0"/>
                <a:cs typeface="Arial" charset="0"/>
              </a:rPr>
              <a:t>From Internal to Top Down Attention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108" y="5714154"/>
            <a:ext cx="9442328" cy="199330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x-none" sz="2647" b="0">
                <a:latin typeface="Arial" charset="0"/>
                <a:ea typeface="Arial" charset="0"/>
                <a:cs typeface="Arial" charset="0"/>
              </a:rPr>
              <a:t>We will create a representation for objects and situations in a </a:t>
            </a:r>
          </a:p>
          <a:p>
            <a:r>
              <a:rPr lang="en-US" altLang="x-none" sz="2647" b="0">
                <a:latin typeface="Arial" charset="0"/>
                <a:ea typeface="Arial" charset="0"/>
                <a:cs typeface="Arial" charset="0"/>
              </a:rPr>
              <a:t>similar 2D space to trigger at least the following goals </a:t>
            </a:r>
          </a:p>
          <a:p>
            <a:pPr lvl="1"/>
            <a:endParaRPr lang="en-US" altLang="x-none" sz="2206" b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x-none" sz="2647" b="0">
                <a:latin typeface="Arial" charset="0"/>
                <a:ea typeface="Arial" charset="0"/>
                <a:cs typeface="Arial" charset="0"/>
              </a:rPr>
              <a:t>Free exploration, Object analysis, Object search</a:t>
            </a:r>
          </a:p>
          <a:p>
            <a:endParaRPr lang="en-US" altLang="x-none" sz="2206" b="0"/>
          </a:p>
        </p:txBody>
      </p:sp>
    </p:spTree>
    <p:extLst>
      <p:ext uri="{BB962C8B-B14F-4D97-AF65-F5344CB8AC3E}">
        <p14:creationId xmlns:p14="http://schemas.microsoft.com/office/powerpoint/2010/main" val="2144767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819325" indent="-315125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260500" indent="-2521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764701" indent="-2521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268901" indent="-2521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7731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32773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7815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4285701" indent="-2521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B0EBD4F-5CCB-6F49-89F1-311F651488BA}" type="slidenum">
              <a:rPr lang="en-US" altLang="en-US" b="0">
                <a:solidFill>
                  <a:srgbClr val="000000"/>
                </a:solidFill>
              </a:rPr>
              <a:pPr/>
              <a:t>6</a:t>
            </a:fld>
            <a:endParaRPr lang="en-US" altLang="en-US" b="0">
              <a:solidFill>
                <a:srgbClr val="000000"/>
              </a:solidFill>
            </a:endParaRPr>
          </a:p>
        </p:txBody>
      </p:sp>
      <p:sp>
        <p:nvSpPr>
          <p:cNvPr id="24579" name="Rectangle 1"/>
          <p:cNvSpPr>
            <a:spLocks noChangeArrowheads="1"/>
          </p:cNvSpPr>
          <p:nvPr/>
        </p:nvSpPr>
        <p:spPr bwMode="auto">
          <a:xfrm>
            <a:off x="808990" y="5293996"/>
            <a:ext cx="9075420" cy="1721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2647">
                <a:latin typeface="Arial" charset="0"/>
                <a:ea typeface="Arial" charset="0"/>
                <a:cs typeface="Arial" charset="0"/>
              </a:rPr>
              <a:t>Hypothesis:</a:t>
            </a:r>
            <a:r>
              <a:rPr lang="en-US" altLang="en-US" sz="2647" b="0">
                <a:latin typeface="Arial" charset="0"/>
                <a:ea typeface="Arial" charset="0"/>
                <a:cs typeface="Arial" charset="0"/>
              </a:rPr>
              <a:t> A generative model of images for autonomous vision can be created by combining a fixation and saccade system (dorsal pathway) with an object recognition system such as a neural network (ventral pathway), </a:t>
            </a:r>
          </a:p>
        </p:txBody>
      </p:sp>
      <p:sp>
        <p:nvSpPr>
          <p:cNvPr id="24580" name="Rectangle 1034"/>
          <p:cNvSpPr>
            <a:spLocks noChangeArrowheads="1"/>
          </p:cNvSpPr>
          <p:nvPr/>
        </p:nvSpPr>
        <p:spPr bwMode="auto">
          <a:xfrm>
            <a:off x="898275" y="1484559"/>
            <a:ext cx="4616489" cy="2672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sz="264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Ventral Pathway</a:t>
            </a:r>
          </a:p>
          <a:p>
            <a:r>
              <a:rPr lang="en-US" altLang="en-US" sz="2206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Unsupervised Object Identification</a:t>
            </a:r>
          </a:p>
          <a:p>
            <a:r>
              <a:rPr lang="en-US" altLang="en-US" sz="2206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Works with fine visual details over small areas (foveal region)</a:t>
            </a:r>
          </a:p>
          <a:p>
            <a:r>
              <a:rPr lang="en-US" altLang="en-US" sz="2206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Uses long term memory to store representations of objects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764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581" name="Rectangle 1034"/>
          <p:cNvSpPr>
            <a:spLocks noChangeArrowheads="1"/>
          </p:cNvSpPr>
          <p:nvPr/>
        </p:nvSpPr>
        <p:spPr bwMode="auto">
          <a:xfrm>
            <a:off x="5696832" y="1484560"/>
            <a:ext cx="4355641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spcBef>
                <a:spcPct val="20000"/>
              </a:spcBef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o"/>
              <a:defRPr sz="16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buFontTx/>
              <a:buNone/>
            </a:pPr>
            <a:r>
              <a:rPr lang="en-US" altLang="en-US" sz="264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Dorsal Pathway</a:t>
            </a:r>
          </a:p>
          <a:p>
            <a:r>
              <a:rPr lang="en-US" altLang="en-US" sz="2206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Object Location</a:t>
            </a:r>
          </a:p>
          <a:p>
            <a:r>
              <a:rPr lang="en-US" altLang="en-US" sz="2206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Spatial perception and                         motion over large areas</a:t>
            </a:r>
          </a:p>
          <a:p>
            <a:r>
              <a:rPr lang="en-US" altLang="en-US" sz="2206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Requires working memory  to place objects in scenes</a:t>
            </a:r>
            <a:endParaRPr lang="en-US" altLang="en-US" sz="2206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1033"/>
          <p:cNvSpPr>
            <a:spLocks noChangeArrowheads="1"/>
          </p:cNvSpPr>
          <p:nvPr/>
        </p:nvSpPr>
        <p:spPr bwMode="auto">
          <a:xfrm>
            <a:off x="546100" y="276225"/>
            <a:ext cx="10021849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Human Inspired Scene Understanding (HISU) </a:t>
            </a:r>
          </a:p>
        </p:txBody>
      </p:sp>
    </p:spTree>
    <p:extLst>
      <p:ext uri="{BB962C8B-B14F-4D97-AF65-F5344CB8AC3E}">
        <p14:creationId xmlns:p14="http://schemas.microsoft.com/office/powerpoint/2010/main" val="94473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object 2">
            <a:extLst>
              <a:ext uri="{FF2B5EF4-FFF2-40B4-BE49-F238E27FC236}">
                <a16:creationId xmlns:a16="http://schemas.microsoft.com/office/drawing/2014/main" id="{490CB686-1A7C-6146-A254-B2D0ADA9ECB7}"/>
              </a:ext>
            </a:extLst>
          </p:cNvPr>
          <p:cNvSpPr>
            <a:spLocks/>
          </p:cNvSpPr>
          <p:nvPr/>
        </p:nvSpPr>
        <p:spPr bwMode="auto">
          <a:xfrm>
            <a:off x="1178380" y="6867839"/>
            <a:ext cx="8336642" cy="143554"/>
          </a:xfrm>
          <a:custGeom>
            <a:avLst/>
            <a:gdLst>
              <a:gd name="T0" fmla="*/ 0 w 8839200"/>
              <a:gd name="T1" fmla="*/ 0 h 152400"/>
              <a:gd name="T2" fmla="*/ 0 w 8839200"/>
              <a:gd name="T3" fmla="*/ 94976 h 152400"/>
              <a:gd name="T4" fmla="*/ 5529461 w 8839200"/>
              <a:gd name="T5" fmla="*/ 94976 h 152400"/>
              <a:gd name="T6" fmla="*/ 5529461 w 8839200"/>
              <a:gd name="T7" fmla="*/ 0 h 152400"/>
              <a:gd name="T8" fmla="*/ 0 w 8839200"/>
              <a:gd name="T9" fmla="*/ 0 h 152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839200" h="152400">
                <a:moveTo>
                  <a:pt x="0" y="0"/>
                </a:moveTo>
                <a:lnTo>
                  <a:pt x="0" y="152400"/>
                </a:lnTo>
                <a:lnTo>
                  <a:pt x="8839187" y="152400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985"/>
          </a:p>
        </p:txBody>
      </p:sp>
      <p:sp>
        <p:nvSpPr>
          <p:cNvPr id="22530" name="object 14">
            <a:extLst>
              <a:ext uri="{FF2B5EF4-FFF2-40B4-BE49-F238E27FC236}">
                <a16:creationId xmlns:a16="http://schemas.microsoft.com/office/drawing/2014/main" id="{F83D8676-6BD4-9E45-AE33-91B2A0724FB0}"/>
              </a:ext>
            </a:extLst>
          </p:cNvPr>
          <p:cNvSpPr>
            <a:spLocks/>
          </p:cNvSpPr>
          <p:nvPr/>
        </p:nvSpPr>
        <p:spPr bwMode="auto">
          <a:xfrm>
            <a:off x="1320183" y="1985249"/>
            <a:ext cx="8019773" cy="4310124"/>
          </a:xfrm>
          <a:custGeom>
            <a:avLst/>
            <a:gdLst>
              <a:gd name="T0" fmla="*/ 0 w 8503920"/>
              <a:gd name="T1" fmla="*/ 0 h 4572000"/>
              <a:gd name="T2" fmla="*/ 0 w 8503920"/>
              <a:gd name="T3" fmla="*/ 2856229 h 4572000"/>
              <a:gd name="T4" fmla="*/ 5318434 w 8503920"/>
              <a:gd name="T5" fmla="*/ 2856229 h 4572000"/>
              <a:gd name="T6" fmla="*/ 5318434 w 8503920"/>
              <a:gd name="T7" fmla="*/ 0 h 4572000"/>
              <a:gd name="T8" fmla="*/ 0 w 8503920"/>
              <a:gd name="T9" fmla="*/ 0 h 4572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985"/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939CA128-A8B5-DA4F-B361-F8EC54123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302" y="1571625"/>
            <a:ext cx="9416798" cy="5834949"/>
          </a:xfrm>
        </p:spPr>
        <p:txBody>
          <a:bodyPr>
            <a:normAutofit lnSpcReduction="10000"/>
          </a:bodyPr>
          <a:lstStyle/>
          <a:p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What is the advantage of this functional decomposition in machine learning terms?</a:t>
            </a:r>
          </a:p>
          <a:p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The joint distribution of the model parameters  </a:t>
            </a:r>
            <a:r>
              <a:rPr lang="en-US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47" baseline="-25000" dirty="0" err="1">
                <a:latin typeface="Symbol" pitchFamily="2" charset="2"/>
                <a:ea typeface="Symbol" pitchFamily="2" charset="2"/>
                <a:cs typeface="Symbol" pitchFamily="2" charset="2"/>
              </a:rPr>
              <a:t>q</a:t>
            </a:r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(I ) over the data I, where </a:t>
            </a:r>
            <a:r>
              <a:rPr lang="en-US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 are the model parameters, is effectively being factorized in two marginals that are approximately independent. </a:t>
            </a:r>
          </a:p>
          <a:p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Let I be composed of objects s ∼ </a:t>
            </a:r>
            <a:r>
              <a:rPr lang="en-US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47" baseline="-25000" dirty="0" err="1">
                <a:latin typeface="Symbol" pitchFamily="2" charset="2"/>
                <a:ea typeface="Symbol" pitchFamily="2" charset="2"/>
                <a:cs typeface="Symbol" pitchFamily="2" charset="2"/>
              </a:rPr>
              <a:t>q</a:t>
            </a:r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(s) centered in the (x, y) coordinates in the larger image . These coordinates can be modeled as a </a:t>
            </a:r>
            <a:r>
              <a:rPr lang="en-US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r.v</a:t>
            </a:r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US" altLang="en-US" sz="2647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 ∼ </a:t>
            </a:r>
            <a:r>
              <a:rPr lang="en-US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47" baseline="-25000" dirty="0" err="1">
                <a:latin typeface="Symbol" pitchFamily="2" charset="2"/>
                <a:ea typeface="Symbol" pitchFamily="2" charset="2"/>
                <a:cs typeface="Symbol" pitchFamily="2" charset="2"/>
              </a:rPr>
              <a:t>q</a:t>
            </a:r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. For the finite dataset, </a:t>
            </a:r>
            <a:r>
              <a:rPr lang="en-US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47" baseline="-25000" dirty="0" err="1">
                <a:latin typeface="Symbol" pitchFamily="2" charset="2"/>
                <a:ea typeface="Symbol" pitchFamily="2" charset="2"/>
                <a:cs typeface="Symbol" pitchFamily="2" charset="2"/>
              </a:rPr>
              <a:t>q</a:t>
            </a:r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(s) is also a categorical distribution conditioned on the true objects. For this finite case the generative model can be factored as </a:t>
            </a:r>
          </a:p>
          <a:p>
            <a:pPr algn="ctr">
              <a:buFontTx/>
              <a:buNone/>
            </a:pP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47" baseline="-25000" dirty="0">
                <a:latin typeface="Symbol" pitchFamily="2" charset="2"/>
                <a:ea typeface="Symbol" pitchFamily="2" charset="2"/>
                <a:cs typeface="Symbol" pitchFamily="2" charset="2"/>
              </a:rPr>
              <a:t>q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(I, </a:t>
            </a: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) = </a:t>
            </a: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47" baseline="-25000" dirty="0">
                <a:latin typeface="Symbol" pitchFamily="2" charset="2"/>
                <a:ea typeface="Symbol" pitchFamily="2" charset="2"/>
                <a:cs typeface="Symbol" pitchFamily="2" charset="2"/>
              </a:rPr>
              <a:t>q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en-US" sz="2647" baseline="-25000" dirty="0">
                <a:latin typeface="Symbol" pitchFamily="2" charset="2"/>
                <a:ea typeface="Symbol" pitchFamily="2" charset="2"/>
                <a:cs typeface="Symbol" pitchFamily="2" charset="2"/>
              </a:rPr>
              <a:t>q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mr-IN" altLang="en-US" sz="2647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(I |</a:t>
            </a: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mr-IN" altLang="en-US" sz="2647" dirty="0" err="1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mr-IN" altLang="en-US" sz="2647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  <a:r>
              <a:rPr lang="mr-IN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  <a:endParaRPr lang="en-US" altLang="en-US" sz="2647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None/>
            </a:pPr>
            <a:r>
              <a:rPr lang="en-US" altLang="en-US" sz="26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en-US" sz="264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1033">
            <a:extLst>
              <a:ext uri="{FF2B5EF4-FFF2-40B4-BE49-F238E27FC236}">
                <a16:creationId xmlns:a16="http://schemas.microsoft.com/office/drawing/2014/main" id="{495FAD63-C0AF-6045-961C-CA088C1ED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276225"/>
            <a:ext cx="10021849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Human Inspired Scene Understanding (HISU) </a:t>
            </a:r>
          </a:p>
        </p:txBody>
      </p:sp>
    </p:spTree>
    <p:extLst>
      <p:ext uri="{BB962C8B-B14F-4D97-AF65-F5344CB8AC3E}">
        <p14:creationId xmlns:p14="http://schemas.microsoft.com/office/powerpoint/2010/main" val="2038011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>
            <a:extLst>
              <a:ext uri="{FF2B5EF4-FFF2-40B4-BE49-F238E27FC236}">
                <a16:creationId xmlns:a16="http://schemas.microsoft.com/office/drawing/2014/main" id="{FEFFCC03-72F5-2841-A350-08D94DCBE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98062" y="1344507"/>
            <a:ext cx="7021897" cy="1260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38" tIns="50419" rIns="100838" bIns="50419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sz="3970">
                <a:latin typeface="Arial" panose="020B0604020202020204" pitchFamily="34" charset="0"/>
                <a:cs typeface="Arial" panose="020B0604020202020204" pitchFamily="34" charset="0"/>
              </a:rPr>
              <a:t>Minimal Vision Architecture</a:t>
            </a:r>
          </a:p>
        </p:txBody>
      </p:sp>
      <p:pic>
        <p:nvPicPr>
          <p:cNvPr id="26626" name="Content Placeholder 6">
            <a:extLst>
              <a:ext uri="{FF2B5EF4-FFF2-40B4-BE49-F238E27FC236}">
                <a16:creationId xmlns:a16="http://schemas.microsoft.com/office/drawing/2014/main" id="{04C50161-6B73-2042-A140-1F000AFA4F8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8061" y="3158190"/>
            <a:ext cx="7625874" cy="3900470"/>
          </a:xfrm>
        </p:spPr>
      </p:pic>
      <p:pic>
        <p:nvPicPr>
          <p:cNvPr id="26627" name="Content Placeholder 4">
            <a:extLst>
              <a:ext uri="{FF2B5EF4-FFF2-40B4-BE49-F238E27FC236}">
                <a16:creationId xmlns:a16="http://schemas.microsoft.com/office/drawing/2014/main" id="{ACA13DD8-8B15-1942-A1D5-3C68E56F502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3937" y="1092412"/>
            <a:ext cx="2387900" cy="2268855"/>
          </a:xfrm>
        </p:spPr>
      </p:pic>
      <p:sp>
        <p:nvSpPr>
          <p:cNvPr id="26629" name="TextBox 2">
            <a:extLst>
              <a:ext uri="{FF2B5EF4-FFF2-40B4-BE49-F238E27FC236}">
                <a16:creationId xmlns:a16="http://schemas.microsoft.com/office/drawing/2014/main" id="{45328ECB-1F3A-8749-8AC0-D9796D055F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0417" y="5041900"/>
            <a:ext cx="1752410" cy="94077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985" b="0" dirty="0">
                <a:latin typeface="Arial" panose="020B0604020202020204" pitchFamily="34" charset="0"/>
                <a:cs typeface="Arial" panose="020B0604020202020204" pitchFamily="34" charset="0"/>
              </a:rPr>
              <a:t>Visual</a:t>
            </a:r>
          </a:p>
          <a:p>
            <a:pPr algn="ctr"/>
            <a:r>
              <a:rPr lang="en-US" altLang="en-US" sz="1764" b="0" dirty="0">
                <a:latin typeface="Arial" panose="020B0604020202020204" pitchFamily="34" charset="0"/>
                <a:cs typeface="Arial" panose="020B0604020202020204" pitchFamily="34" charset="0"/>
              </a:rPr>
              <a:t>Representation</a:t>
            </a:r>
          </a:p>
          <a:p>
            <a:pPr algn="ctr"/>
            <a:r>
              <a:rPr lang="en-US" altLang="en-US" sz="1764" b="0" dirty="0">
                <a:latin typeface="Arial" panose="020B0604020202020204" pitchFamily="34" charset="0"/>
                <a:cs typeface="Arial" panose="020B0604020202020204" pitchFamily="34" charset="0"/>
              </a:rPr>
              <a:t>DPCN</a:t>
            </a:r>
            <a:endParaRPr lang="en-US" altLang="en-US" sz="1875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1033">
            <a:extLst>
              <a:ext uri="{FF2B5EF4-FFF2-40B4-BE49-F238E27FC236}">
                <a16:creationId xmlns:a16="http://schemas.microsoft.com/office/drawing/2014/main" id="{01C021E8-93CD-AA48-AA16-13CBEC099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276225"/>
            <a:ext cx="10021849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Human Inspired Scene Understanding (HISU) </a:t>
            </a:r>
          </a:p>
        </p:txBody>
      </p:sp>
    </p:spTree>
    <p:extLst>
      <p:ext uri="{BB962C8B-B14F-4D97-AF65-F5344CB8AC3E}">
        <p14:creationId xmlns:p14="http://schemas.microsoft.com/office/powerpoint/2010/main" val="345746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object 2"/>
          <p:cNvSpPr>
            <a:spLocks/>
          </p:cNvSpPr>
          <p:nvPr/>
        </p:nvSpPr>
        <p:spPr bwMode="auto">
          <a:xfrm>
            <a:off x="1178380" y="6867839"/>
            <a:ext cx="8336642" cy="143554"/>
          </a:xfrm>
          <a:custGeom>
            <a:avLst/>
            <a:gdLst>
              <a:gd name="T0" fmla="*/ 0 w 8839200"/>
              <a:gd name="T1" fmla="*/ 0 h 152400"/>
              <a:gd name="T2" fmla="*/ 0 w 8839200"/>
              <a:gd name="T3" fmla="*/ 111191 h 152400"/>
              <a:gd name="T4" fmla="*/ 6465359 w 8839200"/>
              <a:gd name="T5" fmla="*/ 111191 h 152400"/>
              <a:gd name="T6" fmla="*/ 6465359 w 8839200"/>
              <a:gd name="T7" fmla="*/ 0 h 152400"/>
              <a:gd name="T8" fmla="*/ 0 w 8839200"/>
              <a:gd name="T9" fmla="*/ 0 h 1524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839200" h="152400">
                <a:moveTo>
                  <a:pt x="0" y="0"/>
                </a:moveTo>
                <a:lnTo>
                  <a:pt x="0" y="152400"/>
                </a:lnTo>
                <a:lnTo>
                  <a:pt x="8839187" y="152400"/>
                </a:lnTo>
                <a:lnTo>
                  <a:pt x="88391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985"/>
          </a:p>
        </p:txBody>
      </p:sp>
      <p:sp>
        <p:nvSpPr>
          <p:cNvPr id="22530" name="object 14"/>
          <p:cNvSpPr>
            <a:spLocks/>
          </p:cNvSpPr>
          <p:nvPr/>
        </p:nvSpPr>
        <p:spPr bwMode="auto">
          <a:xfrm>
            <a:off x="1320183" y="1985249"/>
            <a:ext cx="8019773" cy="4310124"/>
          </a:xfrm>
          <a:custGeom>
            <a:avLst/>
            <a:gdLst>
              <a:gd name="T0" fmla="*/ 0 w 8503920"/>
              <a:gd name="T1" fmla="*/ 0 h 4572000"/>
              <a:gd name="T2" fmla="*/ 0 w 8503920"/>
              <a:gd name="T3" fmla="*/ 3341161 h 4572000"/>
              <a:gd name="T4" fmla="*/ 6219119 w 8503920"/>
              <a:gd name="T5" fmla="*/ 3341161 h 4572000"/>
              <a:gd name="T6" fmla="*/ 6219119 w 8503920"/>
              <a:gd name="T7" fmla="*/ 0 h 4572000"/>
              <a:gd name="T8" fmla="*/ 0 w 8503920"/>
              <a:gd name="T9" fmla="*/ 0 h 4572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03920" h="4572000">
                <a:moveTo>
                  <a:pt x="0" y="0"/>
                </a:moveTo>
                <a:lnTo>
                  <a:pt x="0" y="4572000"/>
                </a:lnTo>
                <a:lnTo>
                  <a:pt x="8503919" y="4572000"/>
                </a:lnTo>
                <a:lnTo>
                  <a:pt x="850391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1985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850900" y="1880209"/>
            <a:ext cx="8520567" cy="4705773"/>
          </a:xfrm>
        </p:spPr>
        <p:txBody>
          <a:bodyPr/>
          <a:lstStyle/>
          <a:p>
            <a:r>
              <a:rPr lang="en-US" altLang="en-US" sz="2647" dirty="0">
                <a:latin typeface="Arial" charset="0"/>
                <a:ea typeface="Arial" charset="0"/>
                <a:cs typeface="Arial" charset="0"/>
              </a:rPr>
              <a:t>Using this architecture as inspiration we can take any still image, fixate on small, interesting, quick-to-process regions, scan each, and create a video by rotating these frames</a:t>
            </a:r>
          </a:p>
          <a:p>
            <a:r>
              <a:rPr lang="en-US" altLang="en-US" sz="2647" dirty="0">
                <a:latin typeface="Arial" charset="0"/>
                <a:ea typeface="Arial" charset="0"/>
                <a:cs typeface="Arial" charset="0"/>
              </a:rPr>
              <a:t>This video is then sent to the vision system (DPCN) for recognition</a:t>
            </a:r>
          </a:p>
          <a:p>
            <a:r>
              <a:rPr lang="en-US" altLang="en-US" sz="2647" dirty="0">
                <a:latin typeface="Arial" charset="0"/>
                <a:ea typeface="Arial" charset="0"/>
                <a:cs typeface="Arial" charset="0"/>
              </a:rPr>
              <a:t>Using location information from the fixations and the representations from the DPCN, an overall structure of the image can be learned</a:t>
            </a:r>
          </a:p>
        </p:txBody>
      </p:sp>
      <p:sp>
        <p:nvSpPr>
          <p:cNvPr id="22532" name="Rectangle 1033"/>
          <p:cNvSpPr>
            <a:spLocks noChangeArrowheads="1"/>
          </p:cNvSpPr>
          <p:nvPr/>
        </p:nvSpPr>
        <p:spPr bwMode="auto">
          <a:xfrm>
            <a:off x="546100" y="276225"/>
            <a:ext cx="10021849" cy="64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538" tIns="50770" rIns="101538" bIns="50770">
            <a:spAutoFit/>
          </a:bodyPr>
          <a:lstStyle>
            <a:lvl1pPr>
              <a:defRPr b="1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en-US" altLang="en-US" sz="3529" dirty="0">
                <a:latin typeface="Arial" charset="0"/>
                <a:ea typeface="Arial" charset="0"/>
                <a:cs typeface="Arial" charset="0"/>
              </a:rPr>
              <a:t>Human </a:t>
            </a:r>
            <a:r>
              <a:rPr lang="en-US" altLang="en-US" sz="3529">
                <a:latin typeface="Arial" charset="0"/>
                <a:ea typeface="Arial" charset="0"/>
                <a:cs typeface="Arial" charset="0"/>
              </a:rPr>
              <a:t>Inspired Scene Understanding (HISU) </a:t>
            </a:r>
            <a:endParaRPr lang="en-US" altLang="en-US" sz="3529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949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14866</TotalTime>
  <Words>3233</Words>
  <Application>Microsoft Macintosh PowerPoint</Application>
  <PresentationFormat>Custom</PresentationFormat>
  <Paragraphs>551</Paragraphs>
  <Slides>54</Slides>
  <Notes>27</Notes>
  <HiddenSlides>0</HiddenSlides>
  <MMClips>6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5" baseType="lpstr">
      <vt:lpstr>MS PGothic</vt:lpstr>
      <vt:lpstr>Arial</vt:lpstr>
      <vt:lpstr>Calibri</vt:lpstr>
      <vt:lpstr>Cambria Math</vt:lpstr>
      <vt:lpstr>Georgia</vt:lpstr>
      <vt:lpstr>Helvetica</vt:lpstr>
      <vt:lpstr>Symbol</vt:lpstr>
      <vt:lpstr>Times New Roman</vt:lpstr>
      <vt:lpstr>Office Theme</vt:lpstr>
      <vt:lpstr>Equation</vt:lpstr>
      <vt:lpstr>Acrobat Document</vt:lpstr>
      <vt:lpstr>PowerPoint Presentation</vt:lpstr>
      <vt:lpstr>Bottleneck in Deep Learning</vt:lpstr>
      <vt:lpstr>Perception is an active process based on context and  predictions</vt:lpstr>
      <vt:lpstr>Perception is an active process based on context and  predictions</vt:lpstr>
      <vt:lpstr>Human Visual System</vt:lpstr>
      <vt:lpstr>PowerPoint Presentation</vt:lpstr>
      <vt:lpstr>PowerPoint Presentation</vt:lpstr>
      <vt:lpstr>Minimal Vision Architecture</vt:lpstr>
      <vt:lpstr>PowerPoint Presentation</vt:lpstr>
      <vt:lpstr>PowerPoint Presentation</vt:lpstr>
      <vt:lpstr>PowerPoint Presentation</vt:lpstr>
      <vt:lpstr>Light Field Cameras (Lytro)</vt:lpstr>
      <vt:lpstr>Saliency</vt:lpstr>
      <vt:lpstr>Saliency in Foveate Images</vt:lpstr>
      <vt:lpstr>Saliency in Foveate Images</vt:lpstr>
      <vt:lpstr>Dorsal Path- Gamma Saliency</vt:lpstr>
      <vt:lpstr>Saliency Map Examples</vt:lpstr>
      <vt:lpstr>Gamma Saliency</vt:lpstr>
      <vt:lpstr>Saliency in Foveated Images</vt:lpstr>
      <vt:lpstr>Human Inspired Scene Understanding</vt:lpstr>
      <vt:lpstr>Human Inspired Scene Understanding</vt:lpstr>
      <vt:lpstr>FOA Algorithm</vt:lpstr>
      <vt:lpstr>PowerPoint Presentation</vt:lpstr>
      <vt:lpstr>PowerPoint Presentation</vt:lpstr>
      <vt:lpstr>PowerPoint Presentation</vt:lpstr>
      <vt:lpstr>HISU Example</vt:lpstr>
      <vt:lpstr>PowerPoint Presentation</vt:lpstr>
      <vt:lpstr>Computation Comparison CPU/GPU</vt:lpstr>
      <vt:lpstr>Computation Pixel versus Convolution</vt:lpstr>
      <vt:lpstr>Computation Complexity with DPCN-FOA</vt:lpstr>
      <vt:lpstr>Computation Complexity with DPCN-FOA</vt:lpstr>
      <vt:lpstr>Results in Cluttered MNIST</vt:lpstr>
      <vt:lpstr>PowerPoint Presentation</vt:lpstr>
      <vt:lpstr>Google Street View House Numbers</vt:lpstr>
      <vt:lpstr>Google Street View House Numbers </vt:lpstr>
      <vt:lpstr>PowerPoint Presentation</vt:lpstr>
      <vt:lpstr>MNISTVQA</vt:lpstr>
      <vt:lpstr>PowerPoint Presentation</vt:lpstr>
      <vt:lpstr>PowerPoint Presentation</vt:lpstr>
      <vt:lpstr>PowerPoint Presentation</vt:lpstr>
      <vt:lpstr>PowerPoint Presentation</vt:lpstr>
      <vt:lpstr>Feature Maps</vt:lpstr>
      <vt:lpstr>Top Down Attention with Feature Maps </vt:lpstr>
      <vt:lpstr>Top Down Attention with Feature Maps</vt:lpstr>
      <vt:lpstr>Internal Attention – Example</vt:lpstr>
      <vt:lpstr>Internal Attention – Results</vt:lpstr>
      <vt:lpstr>Top Down Attention – Noisy MNIST Results</vt:lpstr>
      <vt:lpstr>Top Down Attention – Search Results</vt:lpstr>
      <vt:lpstr>Top Down Attention – Search Results</vt:lpstr>
      <vt:lpstr>Top Down Attention – Search Results</vt:lpstr>
      <vt:lpstr>Top Down Attention – Search Results</vt:lpstr>
      <vt:lpstr>CONCLUSIONS</vt:lpstr>
      <vt:lpstr>FUTURE WORK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Kan_Defense_V2</dc:title>
  <dc:creator>Kan</dc:creator>
  <cp:lastModifiedBy>Microsoft Office User</cp:lastModifiedBy>
  <cp:revision>151</cp:revision>
  <cp:lastPrinted>2015-08-06T16:25:58Z</cp:lastPrinted>
  <dcterms:created xsi:type="dcterms:W3CDTF">2015-07-19T08:59:33Z</dcterms:created>
  <dcterms:modified xsi:type="dcterms:W3CDTF">2018-07-29T09:26:03Z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2015-04-04T00:00:00Z</vt:filetime>
  </property>
  <property fmtid="{D5CDD505-2E9C-101B-9397-08002B2CF9AE}" pid="3" name="LastSaved">
    <vt:filetime>2015-07-19T00:00:00Z</vt:filetime>
  </property>
</Properties>
</file>